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56" r:id="rId3"/>
    <p:sldId id="257" r:id="rId4"/>
    <p:sldId id="258" r:id="rId5"/>
    <p:sldId id="259" r:id="rId6"/>
    <p:sldId id="260" r:id="rId7"/>
    <p:sldId id="261" r:id="rId8"/>
    <p:sldId id="270" r:id="rId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60"/>
  </p:normalViewPr>
  <p:slideViewPr>
    <p:cSldViewPr snapToGrid="0">
      <p:cViewPr varScale="1">
        <p:scale>
          <a:sx n="93" d="100"/>
          <a:sy n="93" d="100"/>
        </p:scale>
        <p:origin x="114" y="7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763D50-18B3-4A74-8C44-C4A5EFC8FE7F}"/>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072C377F-F973-4E4E-AB70-68D7E3C6F2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AD1194BA-1A11-410C-B5B0-1B1449496E87}"/>
              </a:ext>
            </a:extLst>
          </p:cNvPr>
          <p:cNvSpPr>
            <a:spLocks noGrp="1"/>
          </p:cNvSpPr>
          <p:nvPr>
            <p:ph type="dt" sz="half" idx="10"/>
          </p:nvPr>
        </p:nvSpPr>
        <p:spPr/>
        <p:txBody>
          <a:bodyPr/>
          <a:lstStyle/>
          <a:p>
            <a:fld id="{49EC837B-BCE3-4DA1-9432-322079472DF7}" type="datetimeFigureOut">
              <a:rPr lang="it-IT" smtClean="0"/>
              <a:t>19/06/2018</a:t>
            </a:fld>
            <a:endParaRPr lang="it-IT"/>
          </a:p>
        </p:txBody>
      </p:sp>
      <p:sp>
        <p:nvSpPr>
          <p:cNvPr id="5" name="Segnaposto piè di pagina 4">
            <a:extLst>
              <a:ext uri="{FF2B5EF4-FFF2-40B4-BE49-F238E27FC236}">
                <a16:creationId xmlns:a16="http://schemas.microsoft.com/office/drawing/2014/main" id="{1BDE8637-0FF9-4385-AAC1-803BFC4871A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F5A6800-8D93-4495-8692-CDA4F7A39A45}"/>
              </a:ext>
            </a:extLst>
          </p:cNvPr>
          <p:cNvSpPr>
            <a:spLocks noGrp="1"/>
          </p:cNvSpPr>
          <p:nvPr>
            <p:ph type="sldNum" sz="quarter" idx="12"/>
          </p:nvPr>
        </p:nvSpPr>
        <p:spPr/>
        <p:txBody>
          <a:bodyPr/>
          <a:lstStyle/>
          <a:p>
            <a:fld id="{F60E263F-DADC-405C-B002-75D911350804}" type="slidenum">
              <a:rPr lang="it-IT" smtClean="0"/>
              <a:t>‹N›</a:t>
            </a:fld>
            <a:endParaRPr lang="it-IT"/>
          </a:p>
        </p:txBody>
      </p:sp>
    </p:spTree>
    <p:extLst>
      <p:ext uri="{BB962C8B-B14F-4D97-AF65-F5344CB8AC3E}">
        <p14:creationId xmlns:p14="http://schemas.microsoft.com/office/powerpoint/2010/main" val="2809478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FB28CB-E534-4BD6-9E3F-FDE38F8B90BD}"/>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E59E5E6A-18FE-40C0-9868-0945CED4B583}"/>
              </a:ext>
            </a:extLst>
          </p:cNvPr>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5FF31A2-C675-4243-86DF-C46C1832D8DA}"/>
              </a:ext>
            </a:extLst>
          </p:cNvPr>
          <p:cNvSpPr>
            <a:spLocks noGrp="1"/>
          </p:cNvSpPr>
          <p:nvPr>
            <p:ph type="dt" sz="half" idx="10"/>
          </p:nvPr>
        </p:nvSpPr>
        <p:spPr/>
        <p:txBody>
          <a:bodyPr/>
          <a:lstStyle/>
          <a:p>
            <a:fld id="{49EC837B-BCE3-4DA1-9432-322079472DF7}" type="datetimeFigureOut">
              <a:rPr lang="it-IT" smtClean="0"/>
              <a:t>19/06/2018</a:t>
            </a:fld>
            <a:endParaRPr lang="it-IT"/>
          </a:p>
        </p:txBody>
      </p:sp>
      <p:sp>
        <p:nvSpPr>
          <p:cNvPr id="5" name="Segnaposto piè di pagina 4">
            <a:extLst>
              <a:ext uri="{FF2B5EF4-FFF2-40B4-BE49-F238E27FC236}">
                <a16:creationId xmlns:a16="http://schemas.microsoft.com/office/drawing/2014/main" id="{7358C53B-695A-4FA3-8B58-560A1190F53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F05B87C-0716-4F25-AB95-E6262DEEA4D7}"/>
              </a:ext>
            </a:extLst>
          </p:cNvPr>
          <p:cNvSpPr>
            <a:spLocks noGrp="1"/>
          </p:cNvSpPr>
          <p:nvPr>
            <p:ph type="sldNum" sz="quarter" idx="12"/>
          </p:nvPr>
        </p:nvSpPr>
        <p:spPr/>
        <p:txBody>
          <a:bodyPr/>
          <a:lstStyle/>
          <a:p>
            <a:fld id="{F60E263F-DADC-405C-B002-75D911350804}" type="slidenum">
              <a:rPr lang="it-IT" smtClean="0"/>
              <a:t>‹N›</a:t>
            </a:fld>
            <a:endParaRPr lang="it-IT"/>
          </a:p>
        </p:txBody>
      </p:sp>
    </p:spTree>
    <p:extLst>
      <p:ext uri="{BB962C8B-B14F-4D97-AF65-F5344CB8AC3E}">
        <p14:creationId xmlns:p14="http://schemas.microsoft.com/office/powerpoint/2010/main" val="3141958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D3ED5B5A-1C4C-43E0-9AFA-1C2084FB1CA1}"/>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DB7209D8-F0C2-4E24-BAAE-85A5E8308E91}"/>
              </a:ext>
            </a:extLst>
          </p:cNvPr>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A770F81-50F7-430B-BE6F-4882E617AE51}"/>
              </a:ext>
            </a:extLst>
          </p:cNvPr>
          <p:cNvSpPr>
            <a:spLocks noGrp="1"/>
          </p:cNvSpPr>
          <p:nvPr>
            <p:ph type="dt" sz="half" idx="10"/>
          </p:nvPr>
        </p:nvSpPr>
        <p:spPr/>
        <p:txBody>
          <a:bodyPr/>
          <a:lstStyle/>
          <a:p>
            <a:fld id="{49EC837B-BCE3-4DA1-9432-322079472DF7}" type="datetimeFigureOut">
              <a:rPr lang="it-IT" smtClean="0"/>
              <a:t>19/06/2018</a:t>
            </a:fld>
            <a:endParaRPr lang="it-IT"/>
          </a:p>
        </p:txBody>
      </p:sp>
      <p:sp>
        <p:nvSpPr>
          <p:cNvPr id="5" name="Segnaposto piè di pagina 4">
            <a:extLst>
              <a:ext uri="{FF2B5EF4-FFF2-40B4-BE49-F238E27FC236}">
                <a16:creationId xmlns:a16="http://schemas.microsoft.com/office/drawing/2014/main" id="{09F5D369-776B-4674-99AB-9D28CE39B7F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AA9CDA9-6C2F-4C31-B858-44C4D4F4338C}"/>
              </a:ext>
            </a:extLst>
          </p:cNvPr>
          <p:cNvSpPr>
            <a:spLocks noGrp="1"/>
          </p:cNvSpPr>
          <p:nvPr>
            <p:ph type="sldNum" sz="quarter" idx="12"/>
          </p:nvPr>
        </p:nvSpPr>
        <p:spPr/>
        <p:txBody>
          <a:bodyPr/>
          <a:lstStyle/>
          <a:p>
            <a:fld id="{F60E263F-DADC-405C-B002-75D911350804}" type="slidenum">
              <a:rPr lang="it-IT" smtClean="0"/>
              <a:t>‹N›</a:t>
            </a:fld>
            <a:endParaRPr lang="it-IT"/>
          </a:p>
        </p:txBody>
      </p:sp>
    </p:spTree>
    <p:extLst>
      <p:ext uri="{BB962C8B-B14F-4D97-AF65-F5344CB8AC3E}">
        <p14:creationId xmlns:p14="http://schemas.microsoft.com/office/powerpoint/2010/main" val="3859055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A845D25-8613-47B9-81A3-1E4AFA1755FE}"/>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5C7F676-5E1D-47E6-ACBE-3D54623DE1B2}"/>
              </a:ext>
            </a:extLst>
          </p:cNvPr>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EF87928-AC55-4C35-949C-03DF0D03A011}"/>
              </a:ext>
            </a:extLst>
          </p:cNvPr>
          <p:cNvSpPr>
            <a:spLocks noGrp="1"/>
          </p:cNvSpPr>
          <p:nvPr>
            <p:ph type="dt" sz="half" idx="10"/>
          </p:nvPr>
        </p:nvSpPr>
        <p:spPr/>
        <p:txBody>
          <a:bodyPr/>
          <a:lstStyle/>
          <a:p>
            <a:fld id="{49EC837B-BCE3-4DA1-9432-322079472DF7}" type="datetimeFigureOut">
              <a:rPr lang="it-IT" smtClean="0"/>
              <a:t>19/06/2018</a:t>
            </a:fld>
            <a:endParaRPr lang="it-IT"/>
          </a:p>
        </p:txBody>
      </p:sp>
      <p:sp>
        <p:nvSpPr>
          <p:cNvPr id="5" name="Segnaposto piè di pagina 4">
            <a:extLst>
              <a:ext uri="{FF2B5EF4-FFF2-40B4-BE49-F238E27FC236}">
                <a16:creationId xmlns:a16="http://schemas.microsoft.com/office/drawing/2014/main" id="{A7E3355F-ABC5-4F97-8712-5D27ECB35BC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340B90C-D9E7-458D-BB1C-15D7D96D9446}"/>
              </a:ext>
            </a:extLst>
          </p:cNvPr>
          <p:cNvSpPr>
            <a:spLocks noGrp="1"/>
          </p:cNvSpPr>
          <p:nvPr>
            <p:ph type="sldNum" sz="quarter" idx="12"/>
          </p:nvPr>
        </p:nvSpPr>
        <p:spPr/>
        <p:txBody>
          <a:bodyPr/>
          <a:lstStyle/>
          <a:p>
            <a:fld id="{F60E263F-DADC-405C-B002-75D911350804}" type="slidenum">
              <a:rPr lang="it-IT" smtClean="0"/>
              <a:t>‹N›</a:t>
            </a:fld>
            <a:endParaRPr lang="it-IT"/>
          </a:p>
        </p:txBody>
      </p:sp>
    </p:spTree>
    <p:extLst>
      <p:ext uri="{BB962C8B-B14F-4D97-AF65-F5344CB8AC3E}">
        <p14:creationId xmlns:p14="http://schemas.microsoft.com/office/powerpoint/2010/main" val="2585642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7E71416-E69D-4EEB-A7C0-3D0E082A7223}"/>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001741F3-1582-446D-A1A7-2B56DDAB1F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a:extLst>
              <a:ext uri="{FF2B5EF4-FFF2-40B4-BE49-F238E27FC236}">
                <a16:creationId xmlns:a16="http://schemas.microsoft.com/office/drawing/2014/main" id="{2B01BFC4-0179-4196-8EE0-EC8E8017733D}"/>
              </a:ext>
            </a:extLst>
          </p:cNvPr>
          <p:cNvSpPr>
            <a:spLocks noGrp="1"/>
          </p:cNvSpPr>
          <p:nvPr>
            <p:ph type="dt" sz="half" idx="10"/>
          </p:nvPr>
        </p:nvSpPr>
        <p:spPr/>
        <p:txBody>
          <a:bodyPr/>
          <a:lstStyle/>
          <a:p>
            <a:fld id="{49EC837B-BCE3-4DA1-9432-322079472DF7}" type="datetimeFigureOut">
              <a:rPr lang="it-IT" smtClean="0"/>
              <a:t>19/06/2018</a:t>
            </a:fld>
            <a:endParaRPr lang="it-IT"/>
          </a:p>
        </p:txBody>
      </p:sp>
      <p:sp>
        <p:nvSpPr>
          <p:cNvPr id="5" name="Segnaposto piè di pagina 4">
            <a:extLst>
              <a:ext uri="{FF2B5EF4-FFF2-40B4-BE49-F238E27FC236}">
                <a16:creationId xmlns:a16="http://schemas.microsoft.com/office/drawing/2014/main" id="{C6619159-52DC-43BA-9BFA-8C4C51C1DA1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9C4C689-66FE-46C8-B750-A4623A1B5C00}"/>
              </a:ext>
            </a:extLst>
          </p:cNvPr>
          <p:cNvSpPr>
            <a:spLocks noGrp="1"/>
          </p:cNvSpPr>
          <p:nvPr>
            <p:ph type="sldNum" sz="quarter" idx="12"/>
          </p:nvPr>
        </p:nvSpPr>
        <p:spPr/>
        <p:txBody>
          <a:bodyPr/>
          <a:lstStyle/>
          <a:p>
            <a:fld id="{F60E263F-DADC-405C-B002-75D911350804}" type="slidenum">
              <a:rPr lang="it-IT" smtClean="0"/>
              <a:t>‹N›</a:t>
            </a:fld>
            <a:endParaRPr lang="it-IT"/>
          </a:p>
        </p:txBody>
      </p:sp>
    </p:spTree>
    <p:extLst>
      <p:ext uri="{BB962C8B-B14F-4D97-AF65-F5344CB8AC3E}">
        <p14:creationId xmlns:p14="http://schemas.microsoft.com/office/powerpoint/2010/main" val="1314173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C06C6F0-8D39-498E-B7FE-18E6B53F7D3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674F9CB-6E1A-4164-A3CD-2E1E72755164}"/>
              </a:ext>
            </a:extLst>
          </p:cNvPr>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E3AC6C48-3C18-4F7B-BABF-D775205F0C19}"/>
              </a:ext>
            </a:extLst>
          </p:cNvPr>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8D0B465E-72AE-462B-8EC7-092192B2405E}"/>
              </a:ext>
            </a:extLst>
          </p:cNvPr>
          <p:cNvSpPr>
            <a:spLocks noGrp="1"/>
          </p:cNvSpPr>
          <p:nvPr>
            <p:ph type="dt" sz="half" idx="10"/>
          </p:nvPr>
        </p:nvSpPr>
        <p:spPr/>
        <p:txBody>
          <a:bodyPr/>
          <a:lstStyle/>
          <a:p>
            <a:fld id="{49EC837B-BCE3-4DA1-9432-322079472DF7}" type="datetimeFigureOut">
              <a:rPr lang="it-IT" smtClean="0"/>
              <a:t>19/06/2018</a:t>
            </a:fld>
            <a:endParaRPr lang="it-IT"/>
          </a:p>
        </p:txBody>
      </p:sp>
      <p:sp>
        <p:nvSpPr>
          <p:cNvPr id="6" name="Segnaposto piè di pagina 5">
            <a:extLst>
              <a:ext uri="{FF2B5EF4-FFF2-40B4-BE49-F238E27FC236}">
                <a16:creationId xmlns:a16="http://schemas.microsoft.com/office/drawing/2014/main" id="{53441C97-72C5-4C71-8CCE-14E4BCBA9003}"/>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98F7CAE8-C78E-4063-91DF-057B276CEF28}"/>
              </a:ext>
            </a:extLst>
          </p:cNvPr>
          <p:cNvSpPr>
            <a:spLocks noGrp="1"/>
          </p:cNvSpPr>
          <p:nvPr>
            <p:ph type="sldNum" sz="quarter" idx="12"/>
          </p:nvPr>
        </p:nvSpPr>
        <p:spPr/>
        <p:txBody>
          <a:bodyPr/>
          <a:lstStyle/>
          <a:p>
            <a:fld id="{F60E263F-DADC-405C-B002-75D911350804}" type="slidenum">
              <a:rPr lang="it-IT" smtClean="0"/>
              <a:t>‹N›</a:t>
            </a:fld>
            <a:endParaRPr lang="it-IT"/>
          </a:p>
        </p:txBody>
      </p:sp>
    </p:spTree>
    <p:extLst>
      <p:ext uri="{BB962C8B-B14F-4D97-AF65-F5344CB8AC3E}">
        <p14:creationId xmlns:p14="http://schemas.microsoft.com/office/powerpoint/2010/main" val="601923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7C28B65-4137-4B5D-BFBA-5DA7AB8E6055}"/>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CD4A00DB-70EB-415A-B41E-1AD718A26B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a:extLst>
              <a:ext uri="{FF2B5EF4-FFF2-40B4-BE49-F238E27FC236}">
                <a16:creationId xmlns:a16="http://schemas.microsoft.com/office/drawing/2014/main" id="{E56B8A67-F244-41D8-8ADB-42A18E095A59}"/>
              </a:ext>
            </a:extLst>
          </p:cNvPr>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F660CEBD-998D-4AC7-9F1F-4612F8FC2E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a:extLst>
              <a:ext uri="{FF2B5EF4-FFF2-40B4-BE49-F238E27FC236}">
                <a16:creationId xmlns:a16="http://schemas.microsoft.com/office/drawing/2014/main" id="{F3BEFC8A-3FE2-45EE-BA7E-6143D4D6EC35}"/>
              </a:ext>
            </a:extLst>
          </p:cNvPr>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3A745017-2EB5-4DFE-83DB-932877679ED2}"/>
              </a:ext>
            </a:extLst>
          </p:cNvPr>
          <p:cNvSpPr>
            <a:spLocks noGrp="1"/>
          </p:cNvSpPr>
          <p:nvPr>
            <p:ph type="dt" sz="half" idx="10"/>
          </p:nvPr>
        </p:nvSpPr>
        <p:spPr/>
        <p:txBody>
          <a:bodyPr/>
          <a:lstStyle/>
          <a:p>
            <a:fld id="{49EC837B-BCE3-4DA1-9432-322079472DF7}" type="datetimeFigureOut">
              <a:rPr lang="it-IT" smtClean="0"/>
              <a:t>19/06/2018</a:t>
            </a:fld>
            <a:endParaRPr lang="it-IT"/>
          </a:p>
        </p:txBody>
      </p:sp>
      <p:sp>
        <p:nvSpPr>
          <p:cNvPr id="8" name="Segnaposto piè di pagina 7">
            <a:extLst>
              <a:ext uri="{FF2B5EF4-FFF2-40B4-BE49-F238E27FC236}">
                <a16:creationId xmlns:a16="http://schemas.microsoft.com/office/drawing/2014/main" id="{80F3D83E-9CD9-4419-A1D3-4664FD045208}"/>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C91C3AD6-32B9-4429-B3D2-256D5B15D5B8}"/>
              </a:ext>
            </a:extLst>
          </p:cNvPr>
          <p:cNvSpPr>
            <a:spLocks noGrp="1"/>
          </p:cNvSpPr>
          <p:nvPr>
            <p:ph type="sldNum" sz="quarter" idx="12"/>
          </p:nvPr>
        </p:nvSpPr>
        <p:spPr/>
        <p:txBody>
          <a:bodyPr/>
          <a:lstStyle/>
          <a:p>
            <a:fld id="{F60E263F-DADC-405C-B002-75D911350804}" type="slidenum">
              <a:rPr lang="it-IT" smtClean="0"/>
              <a:t>‹N›</a:t>
            </a:fld>
            <a:endParaRPr lang="it-IT"/>
          </a:p>
        </p:txBody>
      </p:sp>
    </p:spTree>
    <p:extLst>
      <p:ext uri="{BB962C8B-B14F-4D97-AF65-F5344CB8AC3E}">
        <p14:creationId xmlns:p14="http://schemas.microsoft.com/office/powerpoint/2010/main" val="956013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A6BBB1D-523C-41F7-8645-19CC99217050}"/>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BB75B9C1-6362-4CC3-ADB5-2D4C19B07062}"/>
              </a:ext>
            </a:extLst>
          </p:cNvPr>
          <p:cNvSpPr>
            <a:spLocks noGrp="1"/>
          </p:cNvSpPr>
          <p:nvPr>
            <p:ph type="dt" sz="half" idx="10"/>
          </p:nvPr>
        </p:nvSpPr>
        <p:spPr/>
        <p:txBody>
          <a:bodyPr/>
          <a:lstStyle/>
          <a:p>
            <a:fld id="{49EC837B-BCE3-4DA1-9432-322079472DF7}" type="datetimeFigureOut">
              <a:rPr lang="it-IT" smtClean="0"/>
              <a:t>19/06/2018</a:t>
            </a:fld>
            <a:endParaRPr lang="it-IT"/>
          </a:p>
        </p:txBody>
      </p:sp>
      <p:sp>
        <p:nvSpPr>
          <p:cNvPr id="4" name="Segnaposto piè di pagina 3">
            <a:extLst>
              <a:ext uri="{FF2B5EF4-FFF2-40B4-BE49-F238E27FC236}">
                <a16:creationId xmlns:a16="http://schemas.microsoft.com/office/drawing/2014/main" id="{1FF2C28B-B049-467A-8D04-D65635AC30B8}"/>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5BC8988D-DE48-45C9-BAC7-2AE3E9C44EDD}"/>
              </a:ext>
            </a:extLst>
          </p:cNvPr>
          <p:cNvSpPr>
            <a:spLocks noGrp="1"/>
          </p:cNvSpPr>
          <p:nvPr>
            <p:ph type="sldNum" sz="quarter" idx="12"/>
          </p:nvPr>
        </p:nvSpPr>
        <p:spPr/>
        <p:txBody>
          <a:bodyPr/>
          <a:lstStyle/>
          <a:p>
            <a:fld id="{F60E263F-DADC-405C-B002-75D911350804}" type="slidenum">
              <a:rPr lang="it-IT" smtClean="0"/>
              <a:t>‹N›</a:t>
            </a:fld>
            <a:endParaRPr lang="it-IT"/>
          </a:p>
        </p:txBody>
      </p:sp>
    </p:spTree>
    <p:extLst>
      <p:ext uri="{BB962C8B-B14F-4D97-AF65-F5344CB8AC3E}">
        <p14:creationId xmlns:p14="http://schemas.microsoft.com/office/powerpoint/2010/main" val="450284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48D0D230-8A0E-4A86-BDA5-6614AE78A8D3}"/>
              </a:ext>
            </a:extLst>
          </p:cNvPr>
          <p:cNvSpPr>
            <a:spLocks noGrp="1"/>
          </p:cNvSpPr>
          <p:nvPr>
            <p:ph type="dt" sz="half" idx="10"/>
          </p:nvPr>
        </p:nvSpPr>
        <p:spPr/>
        <p:txBody>
          <a:bodyPr/>
          <a:lstStyle/>
          <a:p>
            <a:fld id="{49EC837B-BCE3-4DA1-9432-322079472DF7}" type="datetimeFigureOut">
              <a:rPr lang="it-IT" smtClean="0"/>
              <a:t>19/06/2018</a:t>
            </a:fld>
            <a:endParaRPr lang="it-IT"/>
          </a:p>
        </p:txBody>
      </p:sp>
      <p:sp>
        <p:nvSpPr>
          <p:cNvPr id="3" name="Segnaposto piè di pagina 2">
            <a:extLst>
              <a:ext uri="{FF2B5EF4-FFF2-40B4-BE49-F238E27FC236}">
                <a16:creationId xmlns:a16="http://schemas.microsoft.com/office/drawing/2014/main" id="{57038687-F27D-4345-AE4F-38E0818EA924}"/>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B65B71E9-46B0-4642-92C9-8CCD14F85635}"/>
              </a:ext>
            </a:extLst>
          </p:cNvPr>
          <p:cNvSpPr>
            <a:spLocks noGrp="1"/>
          </p:cNvSpPr>
          <p:nvPr>
            <p:ph type="sldNum" sz="quarter" idx="12"/>
          </p:nvPr>
        </p:nvSpPr>
        <p:spPr/>
        <p:txBody>
          <a:bodyPr/>
          <a:lstStyle/>
          <a:p>
            <a:fld id="{F60E263F-DADC-405C-B002-75D911350804}" type="slidenum">
              <a:rPr lang="it-IT" smtClean="0"/>
              <a:t>‹N›</a:t>
            </a:fld>
            <a:endParaRPr lang="it-IT"/>
          </a:p>
        </p:txBody>
      </p:sp>
    </p:spTree>
    <p:extLst>
      <p:ext uri="{BB962C8B-B14F-4D97-AF65-F5344CB8AC3E}">
        <p14:creationId xmlns:p14="http://schemas.microsoft.com/office/powerpoint/2010/main" val="2117264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733520C-F56F-4B64-ACC3-4B9B2627B168}"/>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2E02C90-FD28-4B9C-BF8B-021451219F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D6AF294D-E2DF-4542-BA6B-635074A414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62BE9A01-1C4A-44B7-AD3F-DCCFB37A965F}"/>
              </a:ext>
            </a:extLst>
          </p:cNvPr>
          <p:cNvSpPr>
            <a:spLocks noGrp="1"/>
          </p:cNvSpPr>
          <p:nvPr>
            <p:ph type="dt" sz="half" idx="10"/>
          </p:nvPr>
        </p:nvSpPr>
        <p:spPr/>
        <p:txBody>
          <a:bodyPr/>
          <a:lstStyle/>
          <a:p>
            <a:fld id="{49EC837B-BCE3-4DA1-9432-322079472DF7}" type="datetimeFigureOut">
              <a:rPr lang="it-IT" smtClean="0"/>
              <a:t>19/06/2018</a:t>
            </a:fld>
            <a:endParaRPr lang="it-IT"/>
          </a:p>
        </p:txBody>
      </p:sp>
      <p:sp>
        <p:nvSpPr>
          <p:cNvPr id="6" name="Segnaposto piè di pagina 5">
            <a:extLst>
              <a:ext uri="{FF2B5EF4-FFF2-40B4-BE49-F238E27FC236}">
                <a16:creationId xmlns:a16="http://schemas.microsoft.com/office/drawing/2014/main" id="{5836D16F-38F1-45E5-A07D-8AC39F355074}"/>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F8862A48-4402-4470-80D4-52C46DEF0F5D}"/>
              </a:ext>
            </a:extLst>
          </p:cNvPr>
          <p:cNvSpPr>
            <a:spLocks noGrp="1"/>
          </p:cNvSpPr>
          <p:nvPr>
            <p:ph type="sldNum" sz="quarter" idx="12"/>
          </p:nvPr>
        </p:nvSpPr>
        <p:spPr/>
        <p:txBody>
          <a:bodyPr/>
          <a:lstStyle/>
          <a:p>
            <a:fld id="{F60E263F-DADC-405C-B002-75D911350804}" type="slidenum">
              <a:rPr lang="it-IT" smtClean="0"/>
              <a:t>‹N›</a:t>
            </a:fld>
            <a:endParaRPr lang="it-IT"/>
          </a:p>
        </p:txBody>
      </p:sp>
    </p:spTree>
    <p:extLst>
      <p:ext uri="{BB962C8B-B14F-4D97-AF65-F5344CB8AC3E}">
        <p14:creationId xmlns:p14="http://schemas.microsoft.com/office/powerpoint/2010/main" val="1048493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CEC6D1A-1C8A-44EB-ABFE-F3918C0AE12F}"/>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D0165BA5-E222-4113-B09B-4A303280FA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8CCB25CB-6C59-4748-918A-7D39C87628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00B941C1-4791-4BC5-93C7-9DEA878887E6}"/>
              </a:ext>
            </a:extLst>
          </p:cNvPr>
          <p:cNvSpPr>
            <a:spLocks noGrp="1"/>
          </p:cNvSpPr>
          <p:nvPr>
            <p:ph type="dt" sz="half" idx="10"/>
          </p:nvPr>
        </p:nvSpPr>
        <p:spPr/>
        <p:txBody>
          <a:bodyPr/>
          <a:lstStyle/>
          <a:p>
            <a:fld id="{49EC837B-BCE3-4DA1-9432-322079472DF7}" type="datetimeFigureOut">
              <a:rPr lang="it-IT" smtClean="0"/>
              <a:t>19/06/2018</a:t>
            </a:fld>
            <a:endParaRPr lang="it-IT"/>
          </a:p>
        </p:txBody>
      </p:sp>
      <p:sp>
        <p:nvSpPr>
          <p:cNvPr id="6" name="Segnaposto piè di pagina 5">
            <a:extLst>
              <a:ext uri="{FF2B5EF4-FFF2-40B4-BE49-F238E27FC236}">
                <a16:creationId xmlns:a16="http://schemas.microsoft.com/office/drawing/2014/main" id="{535B9DA4-20B1-43FB-8F3F-81330F0EDEB8}"/>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90C70C0C-495D-443A-8839-9A14DDF33DB7}"/>
              </a:ext>
            </a:extLst>
          </p:cNvPr>
          <p:cNvSpPr>
            <a:spLocks noGrp="1"/>
          </p:cNvSpPr>
          <p:nvPr>
            <p:ph type="sldNum" sz="quarter" idx="12"/>
          </p:nvPr>
        </p:nvSpPr>
        <p:spPr/>
        <p:txBody>
          <a:bodyPr/>
          <a:lstStyle/>
          <a:p>
            <a:fld id="{F60E263F-DADC-405C-B002-75D911350804}" type="slidenum">
              <a:rPr lang="it-IT" smtClean="0"/>
              <a:t>‹N›</a:t>
            </a:fld>
            <a:endParaRPr lang="it-IT"/>
          </a:p>
        </p:txBody>
      </p:sp>
    </p:spTree>
    <p:extLst>
      <p:ext uri="{BB962C8B-B14F-4D97-AF65-F5344CB8AC3E}">
        <p14:creationId xmlns:p14="http://schemas.microsoft.com/office/powerpoint/2010/main" val="3035840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78000"/>
            <a:lum/>
          </a:blip>
          <a:srcRect/>
          <a:stretch>
            <a:fillRect t="-7000" b="-7000"/>
          </a:stretch>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78DDBC76-3C35-4061-8AE9-51B2437E78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D6F1E0C8-9BA0-4E36-B329-CB3ACCADA3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6F25220-EB5F-4778-8D63-75BB89C0A0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EC837B-BCE3-4DA1-9432-322079472DF7}" type="datetimeFigureOut">
              <a:rPr lang="it-IT" smtClean="0"/>
              <a:t>19/06/2018</a:t>
            </a:fld>
            <a:endParaRPr lang="it-IT"/>
          </a:p>
        </p:txBody>
      </p:sp>
      <p:sp>
        <p:nvSpPr>
          <p:cNvPr id="5" name="Segnaposto piè di pagina 4">
            <a:extLst>
              <a:ext uri="{FF2B5EF4-FFF2-40B4-BE49-F238E27FC236}">
                <a16:creationId xmlns:a16="http://schemas.microsoft.com/office/drawing/2014/main" id="{F44813BD-D328-4485-93F1-38BD9FCD7E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8B3ACD06-7617-4C41-84F5-41864D8B9C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0E263F-DADC-405C-B002-75D911350804}" type="slidenum">
              <a:rPr lang="it-IT" smtClean="0"/>
              <a:t>‹N›</a:t>
            </a:fld>
            <a:endParaRPr lang="it-IT"/>
          </a:p>
        </p:txBody>
      </p:sp>
    </p:spTree>
    <p:extLst>
      <p:ext uri="{BB962C8B-B14F-4D97-AF65-F5344CB8AC3E}">
        <p14:creationId xmlns:p14="http://schemas.microsoft.com/office/powerpoint/2010/main" val="14914729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a:extLst>
              <a:ext uri="{FF2B5EF4-FFF2-40B4-BE49-F238E27FC236}">
                <a16:creationId xmlns:a16="http://schemas.microsoft.com/office/drawing/2014/main" id="{C509850C-ADD8-4319-993B-A935B0B7A6BC}"/>
              </a:ext>
            </a:extLst>
          </p:cNvPr>
          <p:cNvSpPr txBox="1"/>
          <p:nvPr/>
        </p:nvSpPr>
        <p:spPr>
          <a:xfrm>
            <a:off x="0" y="273081"/>
            <a:ext cx="12192000" cy="1354217"/>
          </a:xfrm>
          <a:prstGeom prst="rect">
            <a:avLst/>
          </a:prstGeom>
          <a:noFill/>
        </p:spPr>
        <p:txBody>
          <a:bodyPr wrap="square" rtlCol="0">
            <a:spAutoFit/>
          </a:bodyPr>
          <a:lstStyle/>
          <a:p>
            <a:endParaRPr lang="it-IT" dirty="0"/>
          </a:p>
          <a:p>
            <a:pPr algn="ctr"/>
            <a:r>
              <a:rPr lang="it-IT" sz="3200" dirty="0">
                <a:solidFill>
                  <a:schemeClr val="bg1"/>
                </a:solidFill>
              </a:rPr>
              <a:t>Studio Sciarra</a:t>
            </a:r>
          </a:p>
          <a:p>
            <a:pPr algn="ctr"/>
            <a:r>
              <a:rPr lang="it-IT" sz="3200" dirty="0">
                <a:solidFill>
                  <a:schemeClr val="bg1"/>
                </a:solidFill>
              </a:rPr>
              <a:t>Commercialisti &amp; Revisori</a:t>
            </a:r>
          </a:p>
        </p:txBody>
      </p:sp>
      <p:pic>
        <p:nvPicPr>
          <p:cNvPr id="10" name="Immagine 9">
            <a:extLst>
              <a:ext uri="{FF2B5EF4-FFF2-40B4-BE49-F238E27FC236}">
                <a16:creationId xmlns:a16="http://schemas.microsoft.com/office/drawing/2014/main" id="{7CC1E3EA-9D12-4073-8F62-89DD9D44EB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5997" y="4121342"/>
            <a:ext cx="2603252" cy="2648243"/>
          </a:xfrm>
          <a:prstGeom prst="rect">
            <a:avLst/>
          </a:prstGeom>
        </p:spPr>
      </p:pic>
      <p:sp>
        <p:nvSpPr>
          <p:cNvPr id="11" name="CasellaDiTesto 10">
            <a:extLst>
              <a:ext uri="{FF2B5EF4-FFF2-40B4-BE49-F238E27FC236}">
                <a16:creationId xmlns:a16="http://schemas.microsoft.com/office/drawing/2014/main" id="{AD11D9C5-9859-4A6B-86F5-CFC2642BFAB7}"/>
              </a:ext>
            </a:extLst>
          </p:cNvPr>
          <p:cNvSpPr txBox="1"/>
          <p:nvPr/>
        </p:nvSpPr>
        <p:spPr>
          <a:xfrm>
            <a:off x="257238" y="2150257"/>
            <a:ext cx="4331854" cy="2031325"/>
          </a:xfrm>
          <a:prstGeom prst="rect">
            <a:avLst/>
          </a:prstGeom>
          <a:noFill/>
        </p:spPr>
        <p:txBody>
          <a:bodyPr wrap="square" rtlCol="0">
            <a:spAutoFit/>
          </a:bodyPr>
          <a:lstStyle/>
          <a:p>
            <a:pPr algn="ctr"/>
            <a:r>
              <a:rPr lang="it-IT" dirty="0">
                <a:solidFill>
                  <a:schemeClr val="bg1"/>
                </a:solidFill>
              </a:rPr>
              <a:t>Settori di Attività</a:t>
            </a:r>
          </a:p>
          <a:p>
            <a:pPr marL="285750" indent="-285750">
              <a:buFont typeface="Arial" panose="020B0604020202020204" pitchFamily="34" charset="0"/>
              <a:buChar char="•"/>
            </a:pPr>
            <a:r>
              <a:rPr lang="it-IT" dirty="0">
                <a:solidFill>
                  <a:schemeClr val="bg1"/>
                </a:solidFill>
              </a:rPr>
              <a:t>Settore Aziendale</a:t>
            </a:r>
          </a:p>
          <a:p>
            <a:pPr marL="285750" indent="-285750">
              <a:buFont typeface="Arial" panose="020B0604020202020204" pitchFamily="34" charset="0"/>
              <a:buChar char="•"/>
            </a:pPr>
            <a:r>
              <a:rPr lang="it-IT" dirty="0">
                <a:solidFill>
                  <a:schemeClr val="bg1"/>
                </a:solidFill>
              </a:rPr>
              <a:t>Settore Fiscale</a:t>
            </a:r>
          </a:p>
          <a:p>
            <a:pPr marL="285750" indent="-285750">
              <a:buFont typeface="Arial" panose="020B0604020202020204" pitchFamily="34" charset="0"/>
              <a:buChar char="•"/>
            </a:pPr>
            <a:r>
              <a:rPr lang="it-IT" dirty="0">
                <a:solidFill>
                  <a:schemeClr val="bg1"/>
                </a:solidFill>
              </a:rPr>
              <a:t>Settore Societario</a:t>
            </a:r>
          </a:p>
          <a:p>
            <a:pPr marL="285750" indent="-285750">
              <a:buFont typeface="Arial" panose="020B0604020202020204" pitchFamily="34" charset="0"/>
              <a:buChar char="•"/>
            </a:pPr>
            <a:r>
              <a:rPr lang="it-IT" dirty="0">
                <a:solidFill>
                  <a:schemeClr val="bg1"/>
                </a:solidFill>
              </a:rPr>
              <a:t>Settore Pubblico</a:t>
            </a:r>
          </a:p>
          <a:p>
            <a:pPr marL="285750" indent="-285750">
              <a:buFont typeface="Arial" panose="020B0604020202020204" pitchFamily="34" charset="0"/>
              <a:buChar char="•"/>
            </a:pPr>
            <a:r>
              <a:rPr lang="it-IT" dirty="0">
                <a:solidFill>
                  <a:schemeClr val="bg1"/>
                </a:solidFill>
              </a:rPr>
              <a:t>Settore No Profit</a:t>
            </a:r>
          </a:p>
          <a:p>
            <a:pPr marL="285750" indent="-285750">
              <a:buFont typeface="Arial" panose="020B0604020202020204" pitchFamily="34" charset="0"/>
              <a:buChar char="•"/>
            </a:pPr>
            <a:r>
              <a:rPr lang="it-IT" dirty="0">
                <a:solidFill>
                  <a:schemeClr val="bg1"/>
                </a:solidFill>
              </a:rPr>
              <a:t>Settore ICT &amp; Media</a:t>
            </a:r>
          </a:p>
        </p:txBody>
      </p:sp>
      <p:sp>
        <p:nvSpPr>
          <p:cNvPr id="12" name="CasellaDiTesto 11">
            <a:extLst>
              <a:ext uri="{FF2B5EF4-FFF2-40B4-BE49-F238E27FC236}">
                <a16:creationId xmlns:a16="http://schemas.microsoft.com/office/drawing/2014/main" id="{26B750CC-806F-481F-B5D8-09C8FBA8DB18}"/>
              </a:ext>
            </a:extLst>
          </p:cNvPr>
          <p:cNvSpPr txBox="1"/>
          <p:nvPr/>
        </p:nvSpPr>
        <p:spPr>
          <a:xfrm>
            <a:off x="4853451" y="2150256"/>
            <a:ext cx="4331854" cy="1754326"/>
          </a:xfrm>
          <a:prstGeom prst="rect">
            <a:avLst/>
          </a:prstGeom>
          <a:noFill/>
        </p:spPr>
        <p:txBody>
          <a:bodyPr wrap="square" rtlCol="0">
            <a:spAutoFit/>
          </a:bodyPr>
          <a:lstStyle/>
          <a:p>
            <a:pPr algn="ctr"/>
            <a:r>
              <a:rPr lang="it-IT" dirty="0">
                <a:solidFill>
                  <a:schemeClr val="bg1"/>
                </a:solidFill>
              </a:rPr>
              <a:t>Servizi</a:t>
            </a:r>
          </a:p>
          <a:p>
            <a:pPr marL="285750" indent="-285750">
              <a:buFont typeface="Arial" panose="020B0604020202020204" pitchFamily="34" charset="0"/>
              <a:buChar char="•"/>
            </a:pPr>
            <a:r>
              <a:rPr lang="it-IT" dirty="0">
                <a:solidFill>
                  <a:schemeClr val="bg1"/>
                </a:solidFill>
              </a:rPr>
              <a:t>Accounting</a:t>
            </a:r>
          </a:p>
          <a:p>
            <a:pPr marL="285750" indent="-285750">
              <a:buFont typeface="Arial" panose="020B0604020202020204" pitchFamily="34" charset="0"/>
              <a:buChar char="•"/>
            </a:pPr>
            <a:r>
              <a:rPr lang="it-IT" dirty="0">
                <a:solidFill>
                  <a:schemeClr val="bg1"/>
                </a:solidFill>
              </a:rPr>
              <a:t>Audit</a:t>
            </a:r>
          </a:p>
          <a:p>
            <a:pPr marL="285750" indent="-285750">
              <a:buFont typeface="Arial" panose="020B0604020202020204" pitchFamily="34" charset="0"/>
              <a:buChar char="•"/>
            </a:pPr>
            <a:r>
              <a:rPr lang="it-IT" dirty="0" err="1">
                <a:solidFill>
                  <a:schemeClr val="bg1"/>
                </a:solidFill>
              </a:rPr>
              <a:t>Tax</a:t>
            </a:r>
            <a:r>
              <a:rPr lang="it-IT" dirty="0">
                <a:solidFill>
                  <a:schemeClr val="bg1"/>
                </a:solidFill>
              </a:rPr>
              <a:t> &amp; Society</a:t>
            </a:r>
          </a:p>
          <a:p>
            <a:pPr marL="285750" indent="-285750">
              <a:buFont typeface="Arial" panose="020B0604020202020204" pitchFamily="34" charset="0"/>
              <a:buChar char="•"/>
            </a:pPr>
            <a:r>
              <a:rPr lang="it-IT" dirty="0">
                <a:solidFill>
                  <a:schemeClr val="bg1"/>
                </a:solidFill>
              </a:rPr>
              <a:t>Sicurezza IT e GDPR</a:t>
            </a:r>
          </a:p>
          <a:p>
            <a:pPr marL="285750" indent="-285750">
              <a:buFont typeface="Arial" panose="020B0604020202020204" pitchFamily="34" charset="0"/>
              <a:buChar char="•"/>
            </a:pPr>
            <a:r>
              <a:rPr lang="it-IT" dirty="0">
                <a:solidFill>
                  <a:schemeClr val="bg1"/>
                </a:solidFill>
              </a:rPr>
              <a:t>Realizzazione siti Web</a:t>
            </a:r>
          </a:p>
        </p:txBody>
      </p:sp>
      <p:sp>
        <p:nvSpPr>
          <p:cNvPr id="13" name="CasellaDiTesto 12">
            <a:extLst>
              <a:ext uri="{FF2B5EF4-FFF2-40B4-BE49-F238E27FC236}">
                <a16:creationId xmlns:a16="http://schemas.microsoft.com/office/drawing/2014/main" id="{058CFE94-1C33-4A05-8BE5-43210E2D65DE}"/>
              </a:ext>
            </a:extLst>
          </p:cNvPr>
          <p:cNvSpPr txBox="1"/>
          <p:nvPr/>
        </p:nvSpPr>
        <p:spPr>
          <a:xfrm>
            <a:off x="0" y="4476780"/>
            <a:ext cx="12192000" cy="646331"/>
          </a:xfrm>
          <a:prstGeom prst="rect">
            <a:avLst/>
          </a:prstGeom>
          <a:noFill/>
        </p:spPr>
        <p:txBody>
          <a:bodyPr wrap="square" rtlCol="0">
            <a:spAutoFit/>
          </a:bodyPr>
          <a:lstStyle/>
          <a:p>
            <a:pPr algn="ctr"/>
            <a:r>
              <a:rPr lang="it-IT" dirty="0">
                <a:solidFill>
                  <a:schemeClr val="bg1"/>
                </a:solidFill>
              </a:rPr>
              <a:t>Studio Sciarra è socio fondatore del network </a:t>
            </a:r>
            <a:r>
              <a:rPr lang="it-IT" dirty="0" err="1">
                <a:solidFill>
                  <a:schemeClr val="bg1"/>
                </a:solidFill>
              </a:rPr>
              <a:t>Economylab</a:t>
            </a:r>
            <a:r>
              <a:rPr lang="it-IT" dirty="0">
                <a:solidFill>
                  <a:schemeClr val="bg1"/>
                </a:solidFill>
              </a:rPr>
              <a:t>, rete di </a:t>
            </a:r>
          </a:p>
          <a:p>
            <a:pPr algn="ctr"/>
            <a:r>
              <a:rPr lang="it-IT" dirty="0">
                <a:solidFill>
                  <a:schemeClr val="bg1"/>
                </a:solidFill>
              </a:rPr>
              <a:t>professionisti per l’innovazione e lo sviluppo economico</a:t>
            </a:r>
          </a:p>
        </p:txBody>
      </p:sp>
      <p:sp>
        <p:nvSpPr>
          <p:cNvPr id="14" name="CasellaDiTesto 13">
            <a:extLst>
              <a:ext uri="{FF2B5EF4-FFF2-40B4-BE49-F238E27FC236}">
                <a16:creationId xmlns:a16="http://schemas.microsoft.com/office/drawing/2014/main" id="{C94676E8-B395-451A-8AFC-B6B44CCA539C}"/>
              </a:ext>
            </a:extLst>
          </p:cNvPr>
          <p:cNvSpPr txBox="1"/>
          <p:nvPr/>
        </p:nvSpPr>
        <p:spPr>
          <a:xfrm>
            <a:off x="82751" y="5875531"/>
            <a:ext cx="6819544" cy="369332"/>
          </a:xfrm>
          <a:prstGeom prst="rect">
            <a:avLst/>
          </a:prstGeom>
          <a:noFill/>
        </p:spPr>
        <p:txBody>
          <a:bodyPr wrap="square" rtlCol="0">
            <a:spAutoFit/>
          </a:bodyPr>
          <a:lstStyle/>
          <a:p>
            <a:r>
              <a:rPr lang="it-IT" dirty="0">
                <a:solidFill>
                  <a:schemeClr val="bg1"/>
                </a:solidFill>
              </a:rPr>
              <a:t>studiosciarra.com / </a:t>
            </a:r>
            <a:r>
              <a:rPr lang="it-IT" dirty="0" err="1">
                <a:solidFill>
                  <a:schemeClr val="bg1"/>
                </a:solidFill>
              </a:rPr>
              <a:t>sciarraconsulting.tech</a:t>
            </a:r>
            <a:r>
              <a:rPr lang="it-IT" dirty="0">
                <a:solidFill>
                  <a:schemeClr val="bg1"/>
                </a:solidFill>
              </a:rPr>
              <a:t> </a:t>
            </a:r>
          </a:p>
        </p:txBody>
      </p:sp>
      <p:sp>
        <p:nvSpPr>
          <p:cNvPr id="15" name="CasellaDiTesto 14">
            <a:extLst>
              <a:ext uri="{FF2B5EF4-FFF2-40B4-BE49-F238E27FC236}">
                <a16:creationId xmlns:a16="http://schemas.microsoft.com/office/drawing/2014/main" id="{8DECA972-4A2C-44A1-AEF3-51D8FC4F8DE6}"/>
              </a:ext>
            </a:extLst>
          </p:cNvPr>
          <p:cNvSpPr txBox="1"/>
          <p:nvPr/>
        </p:nvSpPr>
        <p:spPr>
          <a:xfrm>
            <a:off x="82751" y="6400253"/>
            <a:ext cx="6819544" cy="369332"/>
          </a:xfrm>
          <a:prstGeom prst="rect">
            <a:avLst/>
          </a:prstGeom>
          <a:noFill/>
        </p:spPr>
        <p:txBody>
          <a:bodyPr wrap="square" rtlCol="0">
            <a:spAutoFit/>
          </a:bodyPr>
          <a:lstStyle/>
          <a:p>
            <a:r>
              <a:rPr lang="it-IT" dirty="0" err="1">
                <a:solidFill>
                  <a:schemeClr val="bg1"/>
                </a:solidFill>
              </a:rPr>
              <a:t>FB:economyLabprofessionists</a:t>
            </a:r>
            <a:endParaRPr lang="it-IT" dirty="0">
              <a:solidFill>
                <a:schemeClr val="bg1"/>
              </a:solidFill>
            </a:endParaRPr>
          </a:p>
        </p:txBody>
      </p:sp>
    </p:spTree>
    <p:extLst>
      <p:ext uri="{BB962C8B-B14F-4D97-AF65-F5344CB8AC3E}">
        <p14:creationId xmlns:p14="http://schemas.microsoft.com/office/powerpoint/2010/main" val="37565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315BF15C-6F04-4FB4-9825-7350A3FF91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99455" y="2132201"/>
            <a:ext cx="1407695" cy="1407695"/>
          </a:xfrm>
          <a:prstGeom prst="rect">
            <a:avLst/>
          </a:prstGeom>
        </p:spPr>
      </p:pic>
      <p:pic>
        <p:nvPicPr>
          <p:cNvPr id="7" name="Immagine 6" descr="Immagine che contiene kit da pronto soccorso, clipart&#10;&#10;Descrizione generata con affidabilità elevata">
            <a:extLst>
              <a:ext uri="{FF2B5EF4-FFF2-40B4-BE49-F238E27FC236}">
                <a16:creationId xmlns:a16="http://schemas.microsoft.com/office/drawing/2014/main" id="{CD0FB9D1-D03E-416A-89E6-E1F355F595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735" y="5263815"/>
            <a:ext cx="1407696" cy="1407696"/>
          </a:xfrm>
          <a:prstGeom prst="rect">
            <a:avLst/>
          </a:prstGeom>
        </p:spPr>
      </p:pic>
      <p:pic>
        <p:nvPicPr>
          <p:cNvPr id="9" name="Immagine 8" descr="Immagine che contiene clipart, grafica vettoriale&#10;&#10;Descrizione generata con affidabilità elevata">
            <a:extLst>
              <a:ext uri="{FF2B5EF4-FFF2-40B4-BE49-F238E27FC236}">
                <a16:creationId xmlns:a16="http://schemas.microsoft.com/office/drawing/2014/main" id="{EE98F9B3-472A-43A0-97BA-13E0C347E7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99454" y="4559967"/>
            <a:ext cx="1407696" cy="1407696"/>
          </a:xfrm>
          <a:prstGeom prst="rect">
            <a:avLst/>
          </a:prstGeom>
        </p:spPr>
      </p:pic>
      <p:pic>
        <p:nvPicPr>
          <p:cNvPr id="11" name="Immagine 10">
            <a:extLst>
              <a:ext uri="{FF2B5EF4-FFF2-40B4-BE49-F238E27FC236}">
                <a16:creationId xmlns:a16="http://schemas.microsoft.com/office/drawing/2014/main" id="{011A72FD-5D79-4C81-A38A-FD3E033D7A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4594" y="2836048"/>
            <a:ext cx="1965979" cy="1965979"/>
          </a:xfrm>
          <a:prstGeom prst="rect">
            <a:avLst/>
          </a:prstGeom>
        </p:spPr>
      </p:pic>
      <p:pic>
        <p:nvPicPr>
          <p:cNvPr id="13" name="Immagine 12">
            <a:extLst>
              <a:ext uri="{FF2B5EF4-FFF2-40B4-BE49-F238E27FC236}">
                <a16:creationId xmlns:a16="http://schemas.microsoft.com/office/drawing/2014/main" id="{4B3ADFF4-ABCF-45DF-98A6-D6C79C5507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1204" y="887131"/>
            <a:ext cx="2412758" cy="1809568"/>
          </a:xfrm>
          <a:prstGeom prst="rect">
            <a:avLst/>
          </a:prstGeom>
        </p:spPr>
      </p:pic>
      <p:pic>
        <p:nvPicPr>
          <p:cNvPr id="17" name="Immagine 16" descr="Immagine che contiene grafica vettoriale&#10;&#10;Descrizione generata con affidabilità molto elevata">
            <a:extLst>
              <a:ext uri="{FF2B5EF4-FFF2-40B4-BE49-F238E27FC236}">
                <a16:creationId xmlns:a16="http://schemas.microsoft.com/office/drawing/2014/main" id="{9AAF77F8-7132-4548-BA5E-4D031178A11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35599" y="-45543"/>
            <a:ext cx="3256401" cy="1729963"/>
          </a:xfrm>
          <a:prstGeom prst="rect">
            <a:avLst/>
          </a:prstGeom>
        </p:spPr>
      </p:pic>
      <p:sp>
        <p:nvSpPr>
          <p:cNvPr id="18" name="Rettangolo 17">
            <a:extLst>
              <a:ext uri="{FF2B5EF4-FFF2-40B4-BE49-F238E27FC236}">
                <a16:creationId xmlns:a16="http://schemas.microsoft.com/office/drawing/2014/main" id="{38C48AED-28E6-49DF-B38F-16C9B67BAA7B}"/>
              </a:ext>
            </a:extLst>
          </p:cNvPr>
          <p:cNvSpPr/>
          <p:nvPr/>
        </p:nvSpPr>
        <p:spPr>
          <a:xfrm>
            <a:off x="366419" y="164737"/>
            <a:ext cx="8202759" cy="923330"/>
          </a:xfrm>
          <a:prstGeom prst="rect">
            <a:avLst/>
          </a:prstGeom>
          <a:noFill/>
          <a:effectLst/>
        </p:spPr>
        <p:txBody>
          <a:bodyPr wrap="none" lIns="91440" tIns="45720" rIns="91440" bIns="45720">
            <a:spAutoFit/>
          </a:bodyPr>
          <a:lstStyle/>
          <a:p>
            <a:pPr algn="ctr"/>
            <a:r>
              <a:rPr lang="it-IT" sz="5400" cap="none" spc="0" dirty="0">
                <a:ln w="22225">
                  <a:noFill/>
                  <a:prstDash val="solid"/>
                </a:ln>
                <a:solidFill>
                  <a:schemeClr val="bg1"/>
                </a:solidFill>
              </a:rPr>
              <a:t>Social Media: Perché usarli?</a:t>
            </a:r>
          </a:p>
        </p:txBody>
      </p:sp>
      <p:sp>
        <p:nvSpPr>
          <p:cNvPr id="19" name="Rettangolo 18">
            <a:extLst>
              <a:ext uri="{FF2B5EF4-FFF2-40B4-BE49-F238E27FC236}">
                <a16:creationId xmlns:a16="http://schemas.microsoft.com/office/drawing/2014/main" id="{A54E7728-42D9-448B-AC85-13113E42C572}"/>
              </a:ext>
            </a:extLst>
          </p:cNvPr>
          <p:cNvSpPr/>
          <p:nvPr/>
        </p:nvSpPr>
        <p:spPr>
          <a:xfrm>
            <a:off x="6684066" y="2696699"/>
            <a:ext cx="3092000" cy="461665"/>
          </a:xfrm>
          <a:prstGeom prst="rect">
            <a:avLst/>
          </a:prstGeom>
          <a:noFill/>
        </p:spPr>
        <p:txBody>
          <a:bodyPr wrap="none" lIns="91440" tIns="45720" rIns="91440" bIns="45720">
            <a:spAutoFit/>
          </a:bodyPr>
          <a:lstStyle/>
          <a:p>
            <a:pPr algn="ctr"/>
            <a:r>
              <a:rPr lang="it-IT" sz="2400" dirty="0">
                <a:ln w="3175">
                  <a:noFill/>
                  <a:prstDash val="solid"/>
                </a:ln>
                <a:solidFill>
                  <a:schemeClr val="bg1"/>
                </a:solidFill>
              </a:rPr>
              <a:t>16 Milioni Utenti Attivi</a:t>
            </a:r>
            <a:endParaRPr lang="it-IT" sz="2400" cap="none" spc="0" dirty="0">
              <a:ln w="3175">
                <a:noFill/>
                <a:prstDash val="solid"/>
              </a:ln>
              <a:solidFill>
                <a:schemeClr val="bg1"/>
              </a:solidFill>
              <a:effectLst/>
            </a:endParaRPr>
          </a:p>
        </p:txBody>
      </p:sp>
      <p:sp>
        <p:nvSpPr>
          <p:cNvPr id="23" name="Rettangolo 22">
            <a:extLst>
              <a:ext uri="{FF2B5EF4-FFF2-40B4-BE49-F238E27FC236}">
                <a16:creationId xmlns:a16="http://schemas.microsoft.com/office/drawing/2014/main" id="{1D59EA06-6508-4961-914A-55F7FC6E51B3}"/>
              </a:ext>
            </a:extLst>
          </p:cNvPr>
          <p:cNvSpPr/>
          <p:nvPr/>
        </p:nvSpPr>
        <p:spPr>
          <a:xfrm>
            <a:off x="2660573" y="1534935"/>
            <a:ext cx="3092000" cy="461665"/>
          </a:xfrm>
          <a:prstGeom prst="rect">
            <a:avLst/>
          </a:prstGeom>
        </p:spPr>
        <p:txBody>
          <a:bodyPr wrap="none">
            <a:spAutoFit/>
          </a:bodyPr>
          <a:lstStyle/>
          <a:p>
            <a:r>
              <a:rPr lang="it-IT" sz="2400" dirty="0">
                <a:ln w="3175">
                  <a:noFill/>
                  <a:prstDash val="solid"/>
                </a:ln>
                <a:solidFill>
                  <a:schemeClr val="bg1"/>
                </a:solidFill>
              </a:rPr>
              <a:t>24 Milioni Utenti Attivi</a:t>
            </a:r>
          </a:p>
        </p:txBody>
      </p:sp>
      <p:sp>
        <p:nvSpPr>
          <p:cNvPr id="25" name="Rettangolo 24">
            <a:extLst>
              <a:ext uri="{FF2B5EF4-FFF2-40B4-BE49-F238E27FC236}">
                <a16:creationId xmlns:a16="http://schemas.microsoft.com/office/drawing/2014/main" id="{A3B60D6C-E71B-4CEF-B09E-1B269A1EEAAA}"/>
              </a:ext>
            </a:extLst>
          </p:cNvPr>
          <p:cNvSpPr/>
          <p:nvPr/>
        </p:nvSpPr>
        <p:spPr>
          <a:xfrm>
            <a:off x="2660573" y="5790836"/>
            <a:ext cx="3092000" cy="461665"/>
          </a:xfrm>
          <a:prstGeom prst="rect">
            <a:avLst/>
          </a:prstGeom>
        </p:spPr>
        <p:txBody>
          <a:bodyPr wrap="none">
            <a:spAutoFit/>
          </a:bodyPr>
          <a:lstStyle/>
          <a:p>
            <a:r>
              <a:rPr lang="it-IT" sz="2400" dirty="0">
                <a:ln w="3175">
                  <a:noFill/>
                  <a:prstDash val="solid"/>
                </a:ln>
                <a:solidFill>
                  <a:schemeClr val="bg1"/>
                </a:solidFill>
              </a:rPr>
              <a:t>30 Milioni Utenti Attivi</a:t>
            </a:r>
          </a:p>
        </p:txBody>
      </p:sp>
      <p:sp>
        <p:nvSpPr>
          <p:cNvPr id="26" name="Rettangolo 25">
            <a:extLst>
              <a:ext uri="{FF2B5EF4-FFF2-40B4-BE49-F238E27FC236}">
                <a16:creationId xmlns:a16="http://schemas.microsoft.com/office/drawing/2014/main" id="{34CF4E47-87A1-48C5-AA66-59AA3ECFA01A}"/>
              </a:ext>
            </a:extLst>
          </p:cNvPr>
          <p:cNvSpPr/>
          <p:nvPr/>
        </p:nvSpPr>
        <p:spPr>
          <a:xfrm>
            <a:off x="6602312" y="5250796"/>
            <a:ext cx="3173754" cy="461665"/>
          </a:xfrm>
          <a:prstGeom prst="rect">
            <a:avLst/>
          </a:prstGeom>
        </p:spPr>
        <p:txBody>
          <a:bodyPr wrap="none">
            <a:spAutoFit/>
          </a:bodyPr>
          <a:lstStyle/>
          <a:p>
            <a:r>
              <a:rPr lang="it-IT" sz="2400" dirty="0">
                <a:ln w="3175">
                  <a:noFill/>
                  <a:prstDash val="solid"/>
                </a:ln>
                <a:solidFill>
                  <a:schemeClr val="bg1"/>
                </a:solidFill>
              </a:rPr>
              <a:t>4.5 Milioni Utenti Attivi</a:t>
            </a:r>
          </a:p>
        </p:txBody>
      </p:sp>
      <p:sp>
        <p:nvSpPr>
          <p:cNvPr id="27" name="Rettangolo 26">
            <a:extLst>
              <a:ext uri="{FF2B5EF4-FFF2-40B4-BE49-F238E27FC236}">
                <a16:creationId xmlns:a16="http://schemas.microsoft.com/office/drawing/2014/main" id="{01359C81-DB08-482E-889A-F4A0B1648032}"/>
              </a:ext>
            </a:extLst>
          </p:cNvPr>
          <p:cNvSpPr/>
          <p:nvPr/>
        </p:nvSpPr>
        <p:spPr>
          <a:xfrm>
            <a:off x="2660573" y="3658966"/>
            <a:ext cx="2936510" cy="461665"/>
          </a:xfrm>
          <a:prstGeom prst="rect">
            <a:avLst/>
          </a:prstGeom>
        </p:spPr>
        <p:txBody>
          <a:bodyPr wrap="none">
            <a:spAutoFit/>
          </a:bodyPr>
          <a:lstStyle/>
          <a:p>
            <a:r>
              <a:rPr lang="it-IT" sz="2400" dirty="0">
                <a:ln w="3175">
                  <a:noFill/>
                  <a:prstDash val="solid"/>
                </a:ln>
                <a:solidFill>
                  <a:schemeClr val="bg1"/>
                </a:solidFill>
              </a:rPr>
              <a:t>7 Milioni Utenti Attivi</a:t>
            </a:r>
          </a:p>
        </p:txBody>
      </p:sp>
    </p:spTree>
    <p:extLst>
      <p:ext uri="{BB962C8B-B14F-4D97-AF65-F5344CB8AC3E}">
        <p14:creationId xmlns:p14="http://schemas.microsoft.com/office/powerpoint/2010/main" val="3026286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0ADFB67-74C7-4AEC-A45B-59B87C4D9B4A}"/>
              </a:ext>
            </a:extLst>
          </p:cNvPr>
          <p:cNvSpPr>
            <a:spLocks noGrp="1"/>
          </p:cNvSpPr>
          <p:nvPr>
            <p:ph type="title"/>
          </p:nvPr>
        </p:nvSpPr>
        <p:spPr>
          <a:xfrm>
            <a:off x="0" y="0"/>
            <a:ext cx="10515600" cy="1325563"/>
          </a:xfrm>
        </p:spPr>
        <p:txBody>
          <a:bodyPr>
            <a:normAutofit/>
          </a:bodyPr>
          <a:lstStyle/>
          <a:p>
            <a:r>
              <a:rPr lang="it-IT" sz="5400" dirty="0">
                <a:ln w="22225">
                  <a:noFill/>
                  <a:prstDash val="solid"/>
                </a:ln>
                <a:solidFill>
                  <a:schemeClr val="bg1"/>
                </a:solidFill>
                <a:latin typeface="+mn-lt"/>
              </a:rPr>
              <a:t>Social Media: Come usarli?</a:t>
            </a:r>
            <a:endParaRPr lang="it-IT" sz="5400" dirty="0">
              <a:solidFill>
                <a:schemeClr val="bg1"/>
              </a:solidFill>
              <a:latin typeface="+mn-lt"/>
            </a:endParaRPr>
          </a:p>
        </p:txBody>
      </p:sp>
      <p:pic>
        <p:nvPicPr>
          <p:cNvPr id="5" name="Immagine 4" descr="Immagine che contiene oggetto&#10;&#10;Descrizione generata con affidabilità elevata">
            <a:extLst>
              <a:ext uri="{FF2B5EF4-FFF2-40B4-BE49-F238E27FC236}">
                <a16:creationId xmlns:a16="http://schemas.microsoft.com/office/drawing/2014/main" id="{8638B90D-151C-4D22-A3DB-150F565C1A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9129" y="3969971"/>
            <a:ext cx="5491548" cy="2816841"/>
          </a:xfrm>
          <a:prstGeom prst="rect">
            <a:avLst/>
          </a:prstGeom>
        </p:spPr>
      </p:pic>
      <p:sp>
        <p:nvSpPr>
          <p:cNvPr id="3" name="Rettangolo 2">
            <a:extLst>
              <a:ext uri="{FF2B5EF4-FFF2-40B4-BE49-F238E27FC236}">
                <a16:creationId xmlns:a16="http://schemas.microsoft.com/office/drawing/2014/main" id="{D098AF6E-C388-4E81-B31E-D8453779C193}"/>
              </a:ext>
            </a:extLst>
          </p:cNvPr>
          <p:cNvSpPr/>
          <p:nvPr/>
        </p:nvSpPr>
        <p:spPr>
          <a:xfrm>
            <a:off x="0" y="1264186"/>
            <a:ext cx="7772400" cy="4031873"/>
          </a:xfrm>
          <a:prstGeom prst="rect">
            <a:avLst/>
          </a:prstGeom>
        </p:spPr>
        <p:txBody>
          <a:bodyPr wrap="square">
            <a:spAutoFit/>
          </a:bodyPr>
          <a:lstStyle/>
          <a:p>
            <a:pPr marL="342900" indent="-342900">
              <a:buFont typeface="+mj-lt"/>
              <a:buAutoNum type="arabicPeriod"/>
            </a:pPr>
            <a:r>
              <a:rPr lang="it-IT" sz="3200" dirty="0">
                <a:ln w="3175">
                  <a:noFill/>
                  <a:prstDash val="solid"/>
                </a:ln>
                <a:solidFill>
                  <a:schemeClr val="bg1"/>
                </a:solidFill>
              </a:rPr>
              <a:t>Analisi</a:t>
            </a:r>
          </a:p>
          <a:p>
            <a:pPr marL="342900" indent="-342900">
              <a:buFont typeface="+mj-lt"/>
              <a:buAutoNum type="arabicPeriod"/>
            </a:pPr>
            <a:r>
              <a:rPr lang="it-IT" sz="3200" dirty="0">
                <a:ln w="3175">
                  <a:noFill/>
                  <a:prstDash val="solid"/>
                </a:ln>
                <a:solidFill>
                  <a:schemeClr val="bg1"/>
                </a:solidFill>
              </a:rPr>
              <a:t>Target</a:t>
            </a:r>
          </a:p>
          <a:p>
            <a:pPr marL="342900" indent="-342900">
              <a:buFont typeface="+mj-lt"/>
              <a:buAutoNum type="arabicPeriod"/>
            </a:pPr>
            <a:r>
              <a:rPr lang="it-IT" sz="3200" dirty="0">
                <a:ln w="3175">
                  <a:noFill/>
                  <a:prstDash val="solid"/>
                </a:ln>
                <a:solidFill>
                  <a:schemeClr val="bg1"/>
                </a:solidFill>
              </a:rPr>
              <a:t>Obiettivi di comunicazione</a:t>
            </a:r>
          </a:p>
          <a:p>
            <a:pPr marL="342900" indent="-342900">
              <a:buFont typeface="+mj-lt"/>
              <a:buAutoNum type="arabicPeriod"/>
            </a:pPr>
            <a:r>
              <a:rPr lang="it-IT" sz="3200" dirty="0">
                <a:ln w="3175">
                  <a:noFill/>
                  <a:prstDash val="solid"/>
                </a:ln>
                <a:solidFill>
                  <a:schemeClr val="bg1"/>
                </a:solidFill>
              </a:rPr>
              <a:t>Timing</a:t>
            </a:r>
          </a:p>
          <a:p>
            <a:pPr marL="342900" indent="-342900">
              <a:buFont typeface="+mj-lt"/>
              <a:buAutoNum type="arabicPeriod"/>
            </a:pPr>
            <a:r>
              <a:rPr lang="it-IT" sz="3200" dirty="0">
                <a:ln w="3175">
                  <a:noFill/>
                  <a:prstDash val="solid"/>
                </a:ln>
                <a:solidFill>
                  <a:schemeClr val="bg1"/>
                </a:solidFill>
              </a:rPr>
              <a:t>Budget</a:t>
            </a:r>
          </a:p>
          <a:p>
            <a:pPr marL="342900" indent="-342900">
              <a:buFont typeface="+mj-lt"/>
              <a:buAutoNum type="arabicPeriod"/>
            </a:pPr>
            <a:r>
              <a:rPr lang="it-IT" sz="3200" dirty="0">
                <a:ln w="3175">
                  <a:noFill/>
                  <a:prstDash val="solid"/>
                </a:ln>
                <a:solidFill>
                  <a:schemeClr val="bg1"/>
                </a:solidFill>
              </a:rPr>
              <a:t>Strategia</a:t>
            </a:r>
          </a:p>
          <a:p>
            <a:pPr marL="342900" indent="-342900">
              <a:buFont typeface="+mj-lt"/>
              <a:buAutoNum type="arabicPeriod"/>
            </a:pPr>
            <a:r>
              <a:rPr lang="it-IT" sz="3200" dirty="0">
                <a:ln w="3175">
                  <a:noFill/>
                  <a:prstDash val="solid"/>
                </a:ln>
                <a:solidFill>
                  <a:schemeClr val="bg1"/>
                </a:solidFill>
              </a:rPr>
              <a:t>Tattiche</a:t>
            </a:r>
          </a:p>
          <a:p>
            <a:pPr marL="342900" indent="-342900">
              <a:buFont typeface="+mj-lt"/>
              <a:buAutoNum type="arabicPeriod"/>
            </a:pPr>
            <a:r>
              <a:rPr lang="it-IT" sz="3200" dirty="0">
                <a:ln w="3175">
                  <a:noFill/>
                  <a:prstDash val="solid"/>
                </a:ln>
                <a:solidFill>
                  <a:schemeClr val="bg1"/>
                </a:solidFill>
              </a:rPr>
              <a:t>Misurazione dei risultati</a:t>
            </a:r>
          </a:p>
        </p:txBody>
      </p:sp>
      <p:pic>
        <p:nvPicPr>
          <p:cNvPr id="6" name="Immagine 5" descr="piano.png">
            <a:extLst>
              <a:ext uri="{FF2B5EF4-FFF2-40B4-BE49-F238E27FC236}">
                <a16:creationId xmlns:a16="http://schemas.microsoft.com/office/drawing/2014/main" id="{D21AE2AE-DF60-44AF-84A2-1ED72569B53B}"/>
              </a:ext>
            </a:extLst>
          </p:cNvPr>
          <p:cNvPicPr>
            <a:picLocks noChangeAspect="1"/>
          </p:cNvPicPr>
          <p:nvPr/>
        </p:nvPicPr>
        <p:blipFill>
          <a:blip r:embed="rId3" cstate="print"/>
          <a:stretch>
            <a:fillRect/>
          </a:stretch>
        </p:blipFill>
        <p:spPr>
          <a:xfrm>
            <a:off x="7105272" y="355875"/>
            <a:ext cx="5447082" cy="3502893"/>
          </a:xfrm>
          <a:prstGeom prst="rect">
            <a:avLst/>
          </a:prstGeom>
        </p:spPr>
      </p:pic>
    </p:spTree>
    <p:extLst>
      <p:ext uri="{BB962C8B-B14F-4D97-AF65-F5344CB8AC3E}">
        <p14:creationId xmlns:p14="http://schemas.microsoft.com/office/powerpoint/2010/main" val="3079833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24454611-CBF0-441E-922F-01A6555F5191}"/>
              </a:ext>
            </a:extLst>
          </p:cNvPr>
          <p:cNvSpPr/>
          <p:nvPr/>
        </p:nvSpPr>
        <p:spPr>
          <a:xfrm>
            <a:off x="0" y="109728"/>
            <a:ext cx="8359981" cy="923330"/>
          </a:xfrm>
          <a:prstGeom prst="rect">
            <a:avLst/>
          </a:prstGeom>
        </p:spPr>
        <p:txBody>
          <a:bodyPr wrap="none">
            <a:spAutoFit/>
          </a:bodyPr>
          <a:lstStyle/>
          <a:p>
            <a:r>
              <a:rPr lang="it-IT" sz="5400" dirty="0">
                <a:ln w="22225">
                  <a:noFill/>
                  <a:prstDash val="solid"/>
                </a:ln>
                <a:solidFill>
                  <a:schemeClr val="bg1"/>
                </a:solidFill>
              </a:rPr>
              <a:t>Social Media: Quando usarli?</a:t>
            </a:r>
            <a:endParaRPr lang="it-IT" sz="5400" dirty="0">
              <a:solidFill>
                <a:schemeClr val="bg1"/>
              </a:solidFill>
            </a:endParaRPr>
          </a:p>
        </p:txBody>
      </p:sp>
      <p:sp>
        <p:nvSpPr>
          <p:cNvPr id="5" name="Rettangolo 4">
            <a:extLst>
              <a:ext uri="{FF2B5EF4-FFF2-40B4-BE49-F238E27FC236}">
                <a16:creationId xmlns:a16="http://schemas.microsoft.com/office/drawing/2014/main" id="{C91CE722-2A66-4C32-A1D6-C6BE87114854}"/>
              </a:ext>
            </a:extLst>
          </p:cNvPr>
          <p:cNvSpPr/>
          <p:nvPr/>
        </p:nvSpPr>
        <p:spPr>
          <a:xfrm>
            <a:off x="1801786" y="1488546"/>
            <a:ext cx="5663986" cy="646331"/>
          </a:xfrm>
          <a:prstGeom prst="rect">
            <a:avLst/>
          </a:prstGeom>
        </p:spPr>
        <p:txBody>
          <a:bodyPr wrap="none">
            <a:spAutoFit/>
          </a:bodyPr>
          <a:lstStyle/>
          <a:p>
            <a:r>
              <a:rPr lang="it-IT" dirty="0">
                <a:ln w="3175">
                  <a:noFill/>
                  <a:prstDash val="solid"/>
                </a:ln>
                <a:solidFill>
                  <a:schemeClr val="bg1"/>
                </a:solidFill>
              </a:rPr>
              <a:t>Quando le aziende hanno bisogno di feedback immediati </a:t>
            </a:r>
          </a:p>
          <a:p>
            <a:r>
              <a:rPr lang="it-IT" dirty="0">
                <a:ln w="3175">
                  <a:noFill/>
                  <a:prstDash val="solid"/>
                </a:ln>
                <a:solidFill>
                  <a:schemeClr val="bg1"/>
                </a:solidFill>
              </a:rPr>
              <a:t>e possono così curare la </a:t>
            </a:r>
            <a:r>
              <a:rPr lang="it-IT" dirty="0" err="1">
                <a:ln w="3175">
                  <a:noFill/>
                  <a:prstDash val="solid"/>
                </a:ln>
                <a:solidFill>
                  <a:schemeClr val="bg1"/>
                </a:solidFill>
              </a:rPr>
              <a:t>customer</a:t>
            </a:r>
            <a:r>
              <a:rPr lang="it-IT" dirty="0">
                <a:ln w="3175">
                  <a:noFill/>
                  <a:prstDash val="solid"/>
                </a:ln>
                <a:solidFill>
                  <a:schemeClr val="bg1"/>
                </a:solidFill>
              </a:rPr>
              <a:t> care</a:t>
            </a:r>
            <a:endParaRPr lang="it-IT" dirty="0">
              <a:ln w="3175">
                <a:noFill/>
              </a:ln>
              <a:solidFill>
                <a:schemeClr val="bg1"/>
              </a:solidFill>
            </a:endParaRPr>
          </a:p>
        </p:txBody>
      </p:sp>
      <p:pic>
        <p:nvPicPr>
          <p:cNvPr id="7" name="Immagine 6">
            <a:extLst>
              <a:ext uri="{FF2B5EF4-FFF2-40B4-BE49-F238E27FC236}">
                <a16:creationId xmlns:a16="http://schemas.microsoft.com/office/drawing/2014/main" id="{82A23CF4-8DD2-4837-8388-584618801C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9749" y="1092322"/>
            <a:ext cx="1481924" cy="1341521"/>
          </a:xfrm>
          <a:prstGeom prst="rect">
            <a:avLst/>
          </a:prstGeom>
        </p:spPr>
      </p:pic>
      <p:sp>
        <p:nvSpPr>
          <p:cNvPr id="8" name="Rettangolo 7">
            <a:extLst>
              <a:ext uri="{FF2B5EF4-FFF2-40B4-BE49-F238E27FC236}">
                <a16:creationId xmlns:a16="http://schemas.microsoft.com/office/drawing/2014/main" id="{6186018B-412D-4C47-B901-435FE29A8CCC}"/>
              </a:ext>
            </a:extLst>
          </p:cNvPr>
          <p:cNvSpPr/>
          <p:nvPr/>
        </p:nvSpPr>
        <p:spPr>
          <a:xfrm>
            <a:off x="3323517" y="3105834"/>
            <a:ext cx="7644785" cy="646331"/>
          </a:xfrm>
          <a:prstGeom prst="rect">
            <a:avLst/>
          </a:prstGeom>
        </p:spPr>
        <p:txBody>
          <a:bodyPr wrap="none">
            <a:spAutoFit/>
          </a:bodyPr>
          <a:lstStyle/>
          <a:p>
            <a:r>
              <a:rPr lang="it-IT" dirty="0">
                <a:ln w="3175">
                  <a:noFill/>
                  <a:prstDash val="solid"/>
                </a:ln>
                <a:solidFill>
                  <a:schemeClr val="bg1"/>
                </a:solidFill>
              </a:rPr>
              <a:t>L’azienda ha la possibilità di avere statistiche precise sui gusti dei consumatori.</a:t>
            </a:r>
          </a:p>
          <a:p>
            <a:r>
              <a:rPr lang="it-IT" dirty="0">
                <a:ln w="3175">
                  <a:noFill/>
                  <a:prstDash val="solid"/>
                </a:ln>
                <a:solidFill>
                  <a:schemeClr val="bg1"/>
                </a:solidFill>
              </a:rPr>
              <a:t>Questo permetterà di creare pubblicità indirizzate a target specifici.</a:t>
            </a:r>
            <a:endParaRPr lang="it-IT" dirty="0">
              <a:ln w="3175">
                <a:noFill/>
              </a:ln>
              <a:solidFill>
                <a:schemeClr val="bg1"/>
              </a:solidFill>
            </a:endParaRPr>
          </a:p>
        </p:txBody>
      </p:sp>
      <p:pic>
        <p:nvPicPr>
          <p:cNvPr id="10" name="Immagine 9" descr="Immagine che contiene trasporto&#10;&#10;Descrizione generata con affidabilità elevata">
            <a:extLst>
              <a:ext uri="{FF2B5EF4-FFF2-40B4-BE49-F238E27FC236}">
                <a16:creationId xmlns:a16="http://schemas.microsoft.com/office/drawing/2014/main" id="{48ADBDA0-CA94-4721-8BDC-DDAF473C12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5223" y="2584283"/>
            <a:ext cx="1689434" cy="1689434"/>
          </a:xfrm>
          <a:prstGeom prst="rect">
            <a:avLst/>
          </a:prstGeom>
        </p:spPr>
      </p:pic>
      <p:sp>
        <p:nvSpPr>
          <p:cNvPr id="11" name="Rettangolo 10">
            <a:extLst>
              <a:ext uri="{FF2B5EF4-FFF2-40B4-BE49-F238E27FC236}">
                <a16:creationId xmlns:a16="http://schemas.microsoft.com/office/drawing/2014/main" id="{C8E8719C-D5D8-46AA-B4A6-75852C4DD43D}"/>
              </a:ext>
            </a:extLst>
          </p:cNvPr>
          <p:cNvSpPr/>
          <p:nvPr/>
        </p:nvSpPr>
        <p:spPr>
          <a:xfrm>
            <a:off x="1801786" y="5082884"/>
            <a:ext cx="6909253" cy="923330"/>
          </a:xfrm>
          <a:prstGeom prst="rect">
            <a:avLst/>
          </a:prstGeom>
        </p:spPr>
        <p:txBody>
          <a:bodyPr wrap="square">
            <a:spAutoFit/>
          </a:bodyPr>
          <a:lstStyle/>
          <a:p>
            <a:r>
              <a:rPr lang="it-IT" dirty="0">
                <a:ln w="3175">
                  <a:noFill/>
                  <a:prstDash val="solid"/>
                </a:ln>
                <a:solidFill>
                  <a:schemeClr val="bg1"/>
                </a:solidFill>
              </a:rPr>
              <a:t>L’azienda può incrementare la propria brand image, attraverso l’utilizzo di un positivo Word-of-</a:t>
            </a:r>
            <a:r>
              <a:rPr lang="it-IT" dirty="0" err="1">
                <a:ln w="3175">
                  <a:noFill/>
                  <a:prstDash val="solid"/>
                </a:ln>
                <a:solidFill>
                  <a:schemeClr val="bg1"/>
                </a:solidFill>
              </a:rPr>
              <a:t>mouth</a:t>
            </a:r>
            <a:r>
              <a:rPr lang="it-IT" dirty="0">
                <a:ln w="3175">
                  <a:noFill/>
                  <a:prstDash val="solid"/>
                </a:ln>
                <a:solidFill>
                  <a:schemeClr val="bg1"/>
                </a:solidFill>
              </a:rPr>
              <a:t> o pubblicizzandosi con video </a:t>
            </a:r>
            <a:r>
              <a:rPr lang="it-IT" dirty="0" err="1">
                <a:ln w="3175">
                  <a:noFill/>
                  <a:prstDash val="solid"/>
                </a:ln>
                <a:solidFill>
                  <a:schemeClr val="bg1"/>
                </a:solidFill>
              </a:rPr>
              <a:t>storytelling</a:t>
            </a:r>
            <a:r>
              <a:rPr lang="it-IT" dirty="0">
                <a:ln w="3175">
                  <a:noFill/>
                  <a:prstDash val="solid"/>
                </a:ln>
                <a:solidFill>
                  <a:schemeClr val="bg1"/>
                </a:solidFill>
              </a:rPr>
              <a:t> che siano immediati e cost-</a:t>
            </a:r>
            <a:r>
              <a:rPr lang="it-IT" dirty="0" err="1">
                <a:ln w="3175">
                  <a:noFill/>
                  <a:prstDash val="solid"/>
                </a:ln>
                <a:solidFill>
                  <a:schemeClr val="bg1"/>
                </a:solidFill>
              </a:rPr>
              <a:t>effective</a:t>
            </a:r>
            <a:r>
              <a:rPr lang="it-IT" dirty="0">
                <a:ln w="3175">
                  <a:noFill/>
                  <a:prstDash val="solid"/>
                </a:ln>
                <a:solidFill>
                  <a:schemeClr val="bg1"/>
                </a:solidFill>
              </a:rPr>
              <a:t>.</a:t>
            </a:r>
          </a:p>
        </p:txBody>
      </p:sp>
      <p:pic>
        <p:nvPicPr>
          <p:cNvPr id="13" name="Immagine 12">
            <a:extLst>
              <a:ext uri="{FF2B5EF4-FFF2-40B4-BE49-F238E27FC236}">
                <a16:creationId xmlns:a16="http://schemas.microsoft.com/office/drawing/2014/main" id="{F204ADB6-C89D-47B3-8D0D-49C028F702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83282" y="4524736"/>
            <a:ext cx="1786689" cy="1786689"/>
          </a:xfrm>
          <a:prstGeom prst="rect">
            <a:avLst/>
          </a:prstGeom>
        </p:spPr>
      </p:pic>
    </p:spTree>
    <p:extLst>
      <p:ext uri="{BB962C8B-B14F-4D97-AF65-F5344CB8AC3E}">
        <p14:creationId xmlns:p14="http://schemas.microsoft.com/office/powerpoint/2010/main" val="2992374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B14B0AF0-5F50-43E9-9446-1C89EB14B093}"/>
              </a:ext>
            </a:extLst>
          </p:cNvPr>
          <p:cNvSpPr/>
          <p:nvPr/>
        </p:nvSpPr>
        <p:spPr>
          <a:xfrm>
            <a:off x="172526" y="156411"/>
            <a:ext cx="9149364" cy="923330"/>
          </a:xfrm>
          <a:prstGeom prst="rect">
            <a:avLst/>
          </a:prstGeom>
        </p:spPr>
        <p:txBody>
          <a:bodyPr wrap="none">
            <a:spAutoFit/>
          </a:bodyPr>
          <a:lstStyle/>
          <a:p>
            <a:r>
              <a:rPr lang="it-IT" sz="5400" b="1" dirty="0">
                <a:ln w="22225">
                  <a:noFill/>
                  <a:prstDash val="solid"/>
                </a:ln>
                <a:solidFill>
                  <a:schemeClr val="bg1"/>
                </a:solidFill>
              </a:rPr>
              <a:t>Social Media: per l’innovazione</a:t>
            </a:r>
            <a:endParaRPr lang="it-IT" sz="5400" dirty="0">
              <a:solidFill>
                <a:schemeClr val="bg1"/>
              </a:solidFill>
            </a:endParaRPr>
          </a:p>
        </p:txBody>
      </p:sp>
      <p:pic>
        <p:nvPicPr>
          <p:cNvPr id="5" name="Immagine 4" descr="logo.png">
            <a:extLst>
              <a:ext uri="{FF2B5EF4-FFF2-40B4-BE49-F238E27FC236}">
                <a16:creationId xmlns:a16="http://schemas.microsoft.com/office/drawing/2014/main" id="{E67B8339-D896-4B8D-8417-CD500E53C2C9}"/>
              </a:ext>
            </a:extLst>
          </p:cNvPr>
          <p:cNvPicPr>
            <a:picLocks noChangeAspect="1"/>
          </p:cNvPicPr>
          <p:nvPr/>
        </p:nvPicPr>
        <p:blipFill>
          <a:blip r:embed="rId2" cstate="print"/>
          <a:stretch>
            <a:fillRect/>
          </a:stretch>
        </p:blipFill>
        <p:spPr>
          <a:xfrm>
            <a:off x="3855550" y="2359682"/>
            <a:ext cx="3888432" cy="21386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ttangolo 5">
            <a:extLst>
              <a:ext uri="{FF2B5EF4-FFF2-40B4-BE49-F238E27FC236}">
                <a16:creationId xmlns:a16="http://schemas.microsoft.com/office/drawing/2014/main" id="{E91777AC-907B-4864-95ED-B7AF8C41C8EF}"/>
              </a:ext>
            </a:extLst>
          </p:cNvPr>
          <p:cNvSpPr/>
          <p:nvPr/>
        </p:nvSpPr>
        <p:spPr>
          <a:xfrm>
            <a:off x="978007" y="1545051"/>
            <a:ext cx="3360022" cy="369332"/>
          </a:xfrm>
          <a:prstGeom prst="rect">
            <a:avLst/>
          </a:prstGeom>
        </p:spPr>
        <p:txBody>
          <a:bodyPr wrap="square">
            <a:spAutoFit/>
          </a:bodyPr>
          <a:lstStyle/>
          <a:p>
            <a:r>
              <a:rPr lang="it-IT" dirty="0">
                <a:ln w="3175">
                  <a:noFill/>
                  <a:prstDash val="solid"/>
                </a:ln>
                <a:solidFill>
                  <a:schemeClr val="bg1"/>
                </a:solidFill>
              </a:rPr>
              <a:t>Incastrare tradizione e tecnologia</a:t>
            </a:r>
          </a:p>
        </p:txBody>
      </p:sp>
      <p:sp>
        <p:nvSpPr>
          <p:cNvPr id="7" name="Rettangolo 6">
            <a:extLst>
              <a:ext uri="{FF2B5EF4-FFF2-40B4-BE49-F238E27FC236}">
                <a16:creationId xmlns:a16="http://schemas.microsoft.com/office/drawing/2014/main" id="{FD2DD220-DE02-4DBF-BDB4-EBC6D1DB8FA0}"/>
              </a:ext>
            </a:extLst>
          </p:cNvPr>
          <p:cNvSpPr/>
          <p:nvPr/>
        </p:nvSpPr>
        <p:spPr>
          <a:xfrm>
            <a:off x="7808919" y="1545051"/>
            <a:ext cx="2579489" cy="369332"/>
          </a:xfrm>
          <a:prstGeom prst="rect">
            <a:avLst/>
          </a:prstGeom>
        </p:spPr>
        <p:txBody>
          <a:bodyPr wrap="none">
            <a:spAutoFit/>
          </a:bodyPr>
          <a:lstStyle/>
          <a:p>
            <a:r>
              <a:rPr lang="it-IT" dirty="0">
                <a:ln w="3175">
                  <a:noFill/>
                  <a:prstDash val="solid"/>
                </a:ln>
                <a:solidFill>
                  <a:schemeClr val="bg1"/>
                </a:solidFill>
              </a:rPr>
              <a:t>Raggiungere nuovi target</a:t>
            </a:r>
          </a:p>
        </p:txBody>
      </p:sp>
      <p:sp>
        <p:nvSpPr>
          <p:cNvPr id="8" name="Rettangolo 7">
            <a:extLst>
              <a:ext uri="{FF2B5EF4-FFF2-40B4-BE49-F238E27FC236}">
                <a16:creationId xmlns:a16="http://schemas.microsoft.com/office/drawing/2014/main" id="{3A05BD81-A9E2-4B2A-9D64-F929E5B073DF}"/>
              </a:ext>
            </a:extLst>
          </p:cNvPr>
          <p:cNvSpPr/>
          <p:nvPr/>
        </p:nvSpPr>
        <p:spPr>
          <a:xfrm>
            <a:off x="262149" y="3021345"/>
            <a:ext cx="3360022" cy="646331"/>
          </a:xfrm>
          <a:prstGeom prst="rect">
            <a:avLst/>
          </a:prstGeom>
        </p:spPr>
        <p:txBody>
          <a:bodyPr wrap="square">
            <a:spAutoFit/>
          </a:bodyPr>
          <a:lstStyle/>
          <a:p>
            <a:r>
              <a:rPr lang="it-IT" dirty="0">
                <a:ln w="3175">
                  <a:noFill/>
                  <a:prstDash val="solid"/>
                </a:ln>
                <a:solidFill>
                  <a:schemeClr val="bg1"/>
                </a:solidFill>
              </a:rPr>
              <a:t>Permettere una diffusione della cultura immediata</a:t>
            </a:r>
          </a:p>
        </p:txBody>
      </p:sp>
      <p:sp>
        <p:nvSpPr>
          <p:cNvPr id="9" name="Rettangolo 8">
            <a:extLst>
              <a:ext uri="{FF2B5EF4-FFF2-40B4-BE49-F238E27FC236}">
                <a16:creationId xmlns:a16="http://schemas.microsoft.com/office/drawing/2014/main" id="{2D647676-CD57-4886-9862-A6B314A00FC9}"/>
              </a:ext>
            </a:extLst>
          </p:cNvPr>
          <p:cNvSpPr/>
          <p:nvPr/>
        </p:nvSpPr>
        <p:spPr>
          <a:xfrm>
            <a:off x="8127956" y="4989783"/>
            <a:ext cx="3542900" cy="646331"/>
          </a:xfrm>
          <a:prstGeom prst="rect">
            <a:avLst/>
          </a:prstGeom>
        </p:spPr>
        <p:txBody>
          <a:bodyPr wrap="square">
            <a:spAutoFit/>
          </a:bodyPr>
          <a:lstStyle/>
          <a:p>
            <a:r>
              <a:rPr lang="it-IT" dirty="0">
                <a:ln w="3175">
                  <a:noFill/>
                  <a:prstDash val="solid"/>
                </a:ln>
                <a:solidFill>
                  <a:schemeClr val="bg1"/>
                </a:solidFill>
              </a:rPr>
              <a:t>Rendere il consumatore o spettatore protagonista</a:t>
            </a:r>
          </a:p>
        </p:txBody>
      </p:sp>
      <p:sp>
        <p:nvSpPr>
          <p:cNvPr id="10" name="Rettangolo 9">
            <a:extLst>
              <a:ext uri="{FF2B5EF4-FFF2-40B4-BE49-F238E27FC236}">
                <a16:creationId xmlns:a16="http://schemas.microsoft.com/office/drawing/2014/main" id="{B6FC3765-B8BF-4E19-BFA3-28DC9DA8CBC4}"/>
              </a:ext>
            </a:extLst>
          </p:cNvPr>
          <p:cNvSpPr/>
          <p:nvPr/>
        </p:nvSpPr>
        <p:spPr>
          <a:xfrm>
            <a:off x="8386435" y="2944827"/>
            <a:ext cx="3025942" cy="646331"/>
          </a:xfrm>
          <a:prstGeom prst="rect">
            <a:avLst/>
          </a:prstGeom>
        </p:spPr>
        <p:txBody>
          <a:bodyPr wrap="square">
            <a:spAutoFit/>
          </a:bodyPr>
          <a:lstStyle/>
          <a:p>
            <a:r>
              <a:rPr lang="it-IT" dirty="0">
                <a:ln w="3175">
                  <a:noFill/>
                  <a:prstDash val="solid"/>
                </a:ln>
                <a:solidFill>
                  <a:schemeClr val="bg1"/>
                </a:solidFill>
              </a:rPr>
              <a:t>Aumentare la consapevolezza e la diffusione di informazioni</a:t>
            </a:r>
          </a:p>
        </p:txBody>
      </p:sp>
      <p:sp>
        <p:nvSpPr>
          <p:cNvPr id="11" name="Rettangolo 10">
            <a:extLst>
              <a:ext uri="{FF2B5EF4-FFF2-40B4-BE49-F238E27FC236}">
                <a16:creationId xmlns:a16="http://schemas.microsoft.com/office/drawing/2014/main" id="{90A6D907-EFBB-427F-9593-EFE8D5A481E5}"/>
              </a:ext>
            </a:extLst>
          </p:cNvPr>
          <p:cNvSpPr/>
          <p:nvPr/>
        </p:nvSpPr>
        <p:spPr>
          <a:xfrm>
            <a:off x="1143400" y="5077190"/>
            <a:ext cx="3669232" cy="646331"/>
          </a:xfrm>
          <a:prstGeom prst="rect">
            <a:avLst/>
          </a:prstGeom>
        </p:spPr>
        <p:txBody>
          <a:bodyPr wrap="square">
            <a:spAutoFit/>
          </a:bodyPr>
          <a:lstStyle/>
          <a:p>
            <a:r>
              <a:rPr lang="it-IT" dirty="0">
                <a:ln w="3175">
                  <a:noFill/>
                  <a:prstDash val="solid"/>
                </a:ln>
                <a:solidFill>
                  <a:schemeClr val="bg1"/>
                </a:solidFill>
              </a:rPr>
              <a:t>Permettere un’innovazione laddove non sembra possibile</a:t>
            </a:r>
          </a:p>
        </p:txBody>
      </p:sp>
    </p:spTree>
    <p:extLst>
      <p:ext uri="{BB962C8B-B14F-4D97-AF65-F5344CB8AC3E}">
        <p14:creationId xmlns:p14="http://schemas.microsoft.com/office/powerpoint/2010/main" val="1490648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753208" y="1085678"/>
            <a:ext cx="10515600" cy="4351338"/>
          </a:xfrm>
        </p:spPr>
        <p:txBody>
          <a:bodyPr/>
          <a:lstStyle/>
          <a:p>
            <a:r>
              <a:rPr lang="it-IT" dirty="0">
                <a:solidFill>
                  <a:schemeClr val="bg1"/>
                </a:solidFill>
              </a:rPr>
              <a:t>L’evoluzione dello Studio da locale a cloud</a:t>
            </a:r>
          </a:p>
          <a:p>
            <a:r>
              <a:rPr lang="it-IT" dirty="0">
                <a:solidFill>
                  <a:schemeClr val="bg1"/>
                </a:solidFill>
              </a:rPr>
              <a:t>Lavoro in Mobilità</a:t>
            </a:r>
          </a:p>
          <a:p>
            <a:r>
              <a:rPr lang="it-IT" dirty="0">
                <a:solidFill>
                  <a:schemeClr val="bg1"/>
                </a:solidFill>
              </a:rPr>
              <a:t>Pillole di sicurezza IT</a:t>
            </a:r>
          </a:p>
        </p:txBody>
      </p:sp>
      <p:pic>
        <p:nvPicPr>
          <p:cNvPr id="6" name="Immagine 5">
            <a:extLst>
              <a:ext uri="{FF2B5EF4-FFF2-40B4-BE49-F238E27FC236}">
                <a16:creationId xmlns:a16="http://schemas.microsoft.com/office/drawing/2014/main" id="{729BF308-EE6F-4593-93CE-C8E537A5B5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0950" y="3207356"/>
            <a:ext cx="4591050" cy="3648075"/>
          </a:xfrm>
          <a:prstGeom prst="rect">
            <a:avLst/>
          </a:prstGeom>
        </p:spPr>
      </p:pic>
    </p:spTree>
    <p:extLst>
      <p:ext uri="{BB962C8B-B14F-4D97-AF65-F5344CB8AC3E}">
        <p14:creationId xmlns:p14="http://schemas.microsoft.com/office/powerpoint/2010/main" val="972483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0" y="0"/>
            <a:ext cx="12192000" cy="461665"/>
          </a:xfrm>
          <a:prstGeom prst="rect">
            <a:avLst/>
          </a:prstGeom>
          <a:noFill/>
        </p:spPr>
        <p:txBody>
          <a:bodyPr wrap="square" rtlCol="0">
            <a:spAutoFit/>
          </a:bodyPr>
          <a:lstStyle/>
          <a:p>
            <a:pPr algn="ctr"/>
            <a:r>
              <a:rPr lang="it-IT" sz="2400" b="1" dirty="0">
                <a:solidFill>
                  <a:schemeClr val="bg1"/>
                </a:solidFill>
              </a:rPr>
              <a:t>Struttura rete locale e </a:t>
            </a:r>
            <a:r>
              <a:rPr lang="it-IT" sz="2400" b="1" dirty="0" err="1">
                <a:solidFill>
                  <a:schemeClr val="bg1"/>
                </a:solidFill>
              </a:rPr>
              <a:t>wan</a:t>
            </a:r>
            <a:r>
              <a:rPr lang="it-IT" sz="2400" b="1" dirty="0">
                <a:solidFill>
                  <a:schemeClr val="bg1"/>
                </a:solidFill>
              </a:rPr>
              <a:t> prima e dopo il cloud</a:t>
            </a:r>
          </a:p>
        </p:txBody>
      </p:sp>
      <p:cxnSp>
        <p:nvCxnSpPr>
          <p:cNvPr id="26" name="Connettore diritto 25">
            <a:extLst>
              <a:ext uri="{FF2B5EF4-FFF2-40B4-BE49-F238E27FC236}">
                <a16:creationId xmlns:a16="http://schemas.microsoft.com/office/drawing/2014/main" id="{BFD12653-E9C7-4944-87A5-34019DDD6060}"/>
              </a:ext>
            </a:extLst>
          </p:cNvPr>
          <p:cNvCxnSpPr>
            <a:cxnSpLocks/>
          </p:cNvCxnSpPr>
          <p:nvPr/>
        </p:nvCxnSpPr>
        <p:spPr>
          <a:xfrm flipH="1">
            <a:off x="6044802" y="964734"/>
            <a:ext cx="51198" cy="5893266"/>
          </a:xfrm>
          <a:prstGeom prst="line">
            <a:avLst/>
          </a:prstGeom>
        </p:spPr>
        <p:style>
          <a:lnRef idx="1">
            <a:schemeClr val="accent1"/>
          </a:lnRef>
          <a:fillRef idx="0">
            <a:schemeClr val="accent1"/>
          </a:fillRef>
          <a:effectRef idx="0">
            <a:schemeClr val="accent1"/>
          </a:effectRef>
          <a:fontRef idx="minor">
            <a:schemeClr val="tx1"/>
          </a:fontRef>
        </p:style>
      </p:cxnSp>
      <p:sp>
        <p:nvSpPr>
          <p:cNvPr id="30" name="CasellaDiTesto 29">
            <a:extLst>
              <a:ext uri="{FF2B5EF4-FFF2-40B4-BE49-F238E27FC236}">
                <a16:creationId xmlns:a16="http://schemas.microsoft.com/office/drawing/2014/main" id="{C2ED256F-057C-4A17-9524-76D73C8461C5}"/>
              </a:ext>
            </a:extLst>
          </p:cNvPr>
          <p:cNvSpPr txBox="1"/>
          <p:nvPr/>
        </p:nvSpPr>
        <p:spPr>
          <a:xfrm>
            <a:off x="369116" y="964734"/>
            <a:ext cx="3414319" cy="369332"/>
          </a:xfrm>
          <a:prstGeom prst="rect">
            <a:avLst/>
          </a:prstGeom>
          <a:noFill/>
        </p:spPr>
        <p:txBody>
          <a:bodyPr wrap="square" rtlCol="0">
            <a:spAutoFit/>
          </a:bodyPr>
          <a:lstStyle/>
          <a:p>
            <a:r>
              <a:rPr lang="it-IT" dirty="0">
                <a:solidFill>
                  <a:schemeClr val="bg1"/>
                </a:solidFill>
              </a:rPr>
              <a:t>Prima</a:t>
            </a:r>
          </a:p>
        </p:txBody>
      </p:sp>
      <p:sp>
        <p:nvSpPr>
          <p:cNvPr id="32" name="CasellaDiTesto 31">
            <a:extLst>
              <a:ext uri="{FF2B5EF4-FFF2-40B4-BE49-F238E27FC236}">
                <a16:creationId xmlns:a16="http://schemas.microsoft.com/office/drawing/2014/main" id="{1AB700C5-D7B8-4147-A6EC-9F0066F34570}"/>
              </a:ext>
            </a:extLst>
          </p:cNvPr>
          <p:cNvSpPr txBox="1"/>
          <p:nvPr/>
        </p:nvSpPr>
        <p:spPr>
          <a:xfrm>
            <a:off x="6509857" y="964734"/>
            <a:ext cx="3573710" cy="369332"/>
          </a:xfrm>
          <a:prstGeom prst="rect">
            <a:avLst/>
          </a:prstGeom>
          <a:noFill/>
        </p:spPr>
        <p:txBody>
          <a:bodyPr wrap="square" rtlCol="0">
            <a:spAutoFit/>
          </a:bodyPr>
          <a:lstStyle/>
          <a:p>
            <a:r>
              <a:rPr lang="it-IT" dirty="0">
                <a:solidFill>
                  <a:schemeClr val="bg1"/>
                </a:solidFill>
              </a:rPr>
              <a:t>Dopo</a:t>
            </a:r>
          </a:p>
        </p:txBody>
      </p:sp>
      <p:pic>
        <p:nvPicPr>
          <p:cNvPr id="3" name="Immagine 2">
            <a:extLst>
              <a:ext uri="{FF2B5EF4-FFF2-40B4-BE49-F238E27FC236}">
                <a16:creationId xmlns:a16="http://schemas.microsoft.com/office/drawing/2014/main" id="{A9BD366A-5960-4F69-A10B-24F3641AE6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70588"/>
            <a:ext cx="5993604" cy="3268467"/>
          </a:xfrm>
          <a:prstGeom prst="rect">
            <a:avLst/>
          </a:prstGeom>
        </p:spPr>
      </p:pic>
      <p:pic>
        <p:nvPicPr>
          <p:cNvPr id="6" name="Immagine 5">
            <a:extLst>
              <a:ext uri="{FF2B5EF4-FFF2-40B4-BE49-F238E27FC236}">
                <a16:creationId xmlns:a16="http://schemas.microsoft.com/office/drawing/2014/main" id="{8A102DC6-A89D-4D32-B15F-6F2EA9EE48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4801" y="2363056"/>
            <a:ext cx="6107577" cy="3437199"/>
          </a:xfrm>
          <a:prstGeom prst="rect">
            <a:avLst/>
          </a:prstGeom>
        </p:spPr>
      </p:pic>
    </p:spTree>
    <p:extLst>
      <p:ext uri="{BB962C8B-B14F-4D97-AF65-F5344CB8AC3E}">
        <p14:creationId xmlns:p14="http://schemas.microsoft.com/office/powerpoint/2010/main" val="2494206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365125"/>
            <a:ext cx="10515600" cy="1325563"/>
          </a:xfrm>
        </p:spPr>
        <p:txBody>
          <a:bodyPr/>
          <a:lstStyle/>
          <a:p>
            <a:r>
              <a:rPr lang="it-IT" dirty="0">
                <a:solidFill>
                  <a:schemeClr val="bg1"/>
                </a:solidFill>
              </a:rPr>
              <a:t>Pillole di sicurezza IT</a:t>
            </a:r>
          </a:p>
        </p:txBody>
      </p:sp>
      <p:sp>
        <p:nvSpPr>
          <p:cNvPr id="3" name="Segnaposto contenuto 2"/>
          <p:cNvSpPr>
            <a:spLocks noGrp="1"/>
          </p:cNvSpPr>
          <p:nvPr>
            <p:ph idx="1"/>
          </p:nvPr>
        </p:nvSpPr>
        <p:spPr>
          <a:xfrm>
            <a:off x="0" y="2411120"/>
            <a:ext cx="10515600" cy="4351338"/>
          </a:xfrm>
        </p:spPr>
        <p:txBody>
          <a:bodyPr>
            <a:normAutofit fontScale="92500" lnSpcReduction="20000"/>
          </a:bodyPr>
          <a:lstStyle/>
          <a:p>
            <a:r>
              <a:rPr lang="it-IT" dirty="0">
                <a:solidFill>
                  <a:schemeClr val="bg1"/>
                </a:solidFill>
              </a:rPr>
              <a:t>Ogni account di dominio deve possedere una password propria diversa </a:t>
            </a:r>
          </a:p>
          <a:p>
            <a:r>
              <a:rPr lang="it-IT" dirty="0">
                <a:solidFill>
                  <a:schemeClr val="bg1"/>
                </a:solidFill>
              </a:rPr>
              <a:t>Ai </a:t>
            </a:r>
            <a:r>
              <a:rPr lang="it-IT" dirty="0" err="1">
                <a:solidFill>
                  <a:schemeClr val="bg1"/>
                </a:solidFill>
              </a:rPr>
              <a:t>nas</a:t>
            </a:r>
            <a:r>
              <a:rPr lang="it-IT" dirty="0">
                <a:solidFill>
                  <a:schemeClr val="bg1"/>
                </a:solidFill>
              </a:rPr>
              <a:t> dei documenti e backup devono avere accesso solo utenti di dominio quindi impossibilità di accedervi come «guest» anche se connessi alla rete interna all’organizzazione (cliente che chiede di accedere ad internet con il proprio pc)</a:t>
            </a:r>
          </a:p>
          <a:p>
            <a:r>
              <a:rPr lang="it-IT" dirty="0">
                <a:solidFill>
                  <a:schemeClr val="bg1"/>
                </a:solidFill>
              </a:rPr>
              <a:t>Il server deve essere protetto da una robusta password e solo l’amministratore di sistema la conosce e può utilizzarla</a:t>
            </a:r>
          </a:p>
          <a:p>
            <a:r>
              <a:rPr lang="it-IT" dirty="0">
                <a:solidFill>
                  <a:schemeClr val="bg1"/>
                </a:solidFill>
              </a:rPr>
              <a:t>Il firewall deve essere configurato per filtrare quasi tutto il traffico proveniente dall’esterno, e permettere l’accesso solo ad utenti autorizzati</a:t>
            </a:r>
          </a:p>
          <a:p>
            <a:r>
              <a:rPr lang="it-IT" dirty="0">
                <a:solidFill>
                  <a:schemeClr val="bg1"/>
                </a:solidFill>
              </a:rPr>
              <a:t>Il </a:t>
            </a:r>
            <a:r>
              <a:rPr lang="it-IT" dirty="0" err="1">
                <a:solidFill>
                  <a:schemeClr val="bg1"/>
                </a:solidFill>
              </a:rPr>
              <a:t>wi-fi</a:t>
            </a:r>
            <a:r>
              <a:rPr lang="it-IT" dirty="0">
                <a:solidFill>
                  <a:schemeClr val="bg1"/>
                </a:solidFill>
              </a:rPr>
              <a:t> dell’organizzazione deve essere diviso in canali (interno e guest) in modo da inibire l’accesso e la visione di macchine interne all’organizzazione</a:t>
            </a:r>
          </a:p>
          <a:p>
            <a:r>
              <a:rPr lang="it-IT" dirty="0">
                <a:solidFill>
                  <a:schemeClr val="bg1"/>
                </a:solidFill>
              </a:rPr>
              <a:t>I Backup dei </a:t>
            </a:r>
            <a:r>
              <a:rPr lang="it-IT" dirty="0" err="1">
                <a:solidFill>
                  <a:schemeClr val="bg1"/>
                </a:solidFill>
              </a:rPr>
              <a:t>nas</a:t>
            </a:r>
            <a:r>
              <a:rPr lang="it-IT" dirty="0">
                <a:solidFill>
                  <a:schemeClr val="bg1"/>
                </a:solidFill>
              </a:rPr>
              <a:t> e dei server deve essere effettuato in maniera automatica mediante l’utilizzo di appositi strumenti software</a:t>
            </a:r>
          </a:p>
          <a:p>
            <a:endParaRPr lang="it-IT" dirty="0"/>
          </a:p>
        </p:txBody>
      </p:sp>
      <p:pic>
        <p:nvPicPr>
          <p:cNvPr id="6" name="Immagine 5">
            <a:extLst>
              <a:ext uri="{FF2B5EF4-FFF2-40B4-BE49-F238E27FC236}">
                <a16:creationId xmlns:a16="http://schemas.microsoft.com/office/drawing/2014/main" id="{C9B4AE17-29D7-4D37-8C36-76BA2947F3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4800" y="-166980"/>
            <a:ext cx="2997200" cy="2997200"/>
          </a:xfrm>
          <a:prstGeom prst="rect">
            <a:avLst/>
          </a:prstGeom>
        </p:spPr>
      </p:pic>
    </p:spTree>
    <p:extLst>
      <p:ext uri="{BB962C8B-B14F-4D97-AF65-F5344CB8AC3E}">
        <p14:creationId xmlns:p14="http://schemas.microsoft.com/office/powerpoint/2010/main" val="4120976374"/>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TotalTime>
  <Words>371</Words>
  <Application>Microsoft Office PowerPoint</Application>
  <PresentationFormat>Widescreen</PresentationFormat>
  <Paragraphs>61</Paragraphs>
  <Slides>8</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8</vt:i4>
      </vt:variant>
    </vt:vector>
  </HeadingPairs>
  <TitlesOfParts>
    <vt:vector size="12" baseType="lpstr">
      <vt:lpstr>Arial</vt:lpstr>
      <vt:lpstr>Calibri</vt:lpstr>
      <vt:lpstr>Calibri Light</vt:lpstr>
      <vt:lpstr>Tema di Office</vt:lpstr>
      <vt:lpstr>Presentazione standard di PowerPoint</vt:lpstr>
      <vt:lpstr>Presentazione standard di PowerPoint</vt:lpstr>
      <vt:lpstr>Social Media: Come usarli?</vt:lpstr>
      <vt:lpstr>Presentazione standard di PowerPoint</vt:lpstr>
      <vt:lpstr>Presentazione standard di PowerPoint</vt:lpstr>
      <vt:lpstr>Presentazione standard di PowerPoint</vt:lpstr>
      <vt:lpstr>Presentazione standard di PowerPoint</vt:lpstr>
      <vt:lpstr>Pillole di sicurezza 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Agnese</dc:creator>
  <cp:lastModifiedBy>Giuseppe Sciarra</cp:lastModifiedBy>
  <cp:revision>23</cp:revision>
  <dcterms:created xsi:type="dcterms:W3CDTF">2018-06-13T20:45:29Z</dcterms:created>
  <dcterms:modified xsi:type="dcterms:W3CDTF">2018-06-19T13:27:32Z</dcterms:modified>
</cp:coreProperties>
</file>